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58" r:id="rId4"/>
    <p:sldId id="259" r:id="rId5"/>
    <p:sldId id="260" r:id="rId6"/>
    <p:sldId id="262" r:id="rId7"/>
    <p:sldId id="263" r:id="rId8"/>
    <p:sldId id="269" r:id="rId9"/>
    <p:sldId id="268"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projects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Nineveh</c:v>
                </c:pt>
                <c:pt idx="1">
                  <c:v>Kirkuk</c:v>
                </c:pt>
                <c:pt idx="2">
                  <c:v>Maysan</c:v>
                </c:pt>
                <c:pt idx="3">
                  <c:v>Anbar</c:v>
                </c:pt>
                <c:pt idx="4">
                  <c:v>Karbala</c:v>
                </c:pt>
                <c:pt idx="5">
                  <c:v>Ministry of Construction, Housing, and Public Municipalities</c:v>
                </c:pt>
                <c:pt idx="6">
                  <c:v>Babil</c:v>
                </c:pt>
                <c:pt idx="7">
                  <c:v>Diyala</c:v>
                </c:pt>
                <c:pt idx="8">
                  <c:v>Wasit</c:v>
                </c:pt>
                <c:pt idx="9">
                  <c:v>Salah al-Din</c:v>
                </c:pt>
                <c:pt idx="10">
                  <c:v>Dhi Qar</c:v>
                </c:pt>
                <c:pt idx="11">
                  <c:v>Muthanna</c:v>
                </c:pt>
                <c:pt idx="12">
                  <c:v>Basra</c:v>
                </c:pt>
                <c:pt idx="13">
                  <c:v>Shia Endowment Diwan</c:v>
                </c:pt>
                <c:pt idx="14">
                  <c:v>Total</c:v>
                </c:pt>
              </c:strCache>
            </c:strRef>
          </c:cat>
          <c:val>
            <c:numRef>
              <c:f>Sheet1!$B$2:$B$16</c:f>
              <c:numCache>
                <c:formatCode>General</c:formatCode>
                <c:ptCount val="15"/>
                <c:pt idx="0">
                  <c:v>5</c:v>
                </c:pt>
                <c:pt idx="1">
                  <c:v>4</c:v>
                </c:pt>
                <c:pt idx="2">
                  <c:v>4</c:v>
                </c:pt>
                <c:pt idx="3">
                  <c:v>3</c:v>
                </c:pt>
                <c:pt idx="4">
                  <c:v>3</c:v>
                </c:pt>
                <c:pt idx="5">
                  <c:v>2</c:v>
                </c:pt>
                <c:pt idx="6">
                  <c:v>2</c:v>
                </c:pt>
                <c:pt idx="7">
                  <c:v>1</c:v>
                </c:pt>
                <c:pt idx="8">
                  <c:v>1</c:v>
                </c:pt>
                <c:pt idx="9">
                  <c:v>1</c:v>
                </c:pt>
                <c:pt idx="10">
                  <c:v>1</c:v>
                </c:pt>
                <c:pt idx="11">
                  <c:v>1</c:v>
                </c:pt>
                <c:pt idx="12">
                  <c:v>1</c:v>
                </c:pt>
                <c:pt idx="13">
                  <c:v>1</c:v>
                </c:pt>
                <c:pt idx="14">
                  <c:v>30</c:v>
                </c:pt>
              </c:numCache>
            </c:numRef>
          </c:val>
          <c:extLst>
            <c:ext xmlns:c16="http://schemas.microsoft.com/office/drawing/2014/chart" uri="{C3380CC4-5D6E-409C-BE32-E72D297353CC}">
              <c16:uniqueId val="{00000000-26CA-4AD8-9730-506D2C61C2B8}"/>
            </c:ext>
          </c:extLst>
        </c:ser>
        <c:ser>
          <c:idx val="1"/>
          <c:order val="1"/>
          <c:tx>
            <c:strRef>
              <c:f>Sheet1!$C$1</c:f>
              <c:strCache>
                <c:ptCount val="1"/>
                <c:pt idx="0">
                  <c:v>Completed projects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Nineveh</c:v>
                </c:pt>
                <c:pt idx="1">
                  <c:v>Kirkuk</c:v>
                </c:pt>
                <c:pt idx="2">
                  <c:v>Maysan</c:v>
                </c:pt>
                <c:pt idx="3">
                  <c:v>Anbar</c:v>
                </c:pt>
                <c:pt idx="4">
                  <c:v>Karbala</c:v>
                </c:pt>
                <c:pt idx="5">
                  <c:v>Ministry of Construction, Housing, and Public Municipalities</c:v>
                </c:pt>
                <c:pt idx="6">
                  <c:v>Babil</c:v>
                </c:pt>
                <c:pt idx="7">
                  <c:v>Diyala</c:v>
                </c:pt>
                <c:pt idx="8">
                  <c:v>Wasit</c:v>
                </c:pt>
                <c:pt idx="9">
                  <c:v>Salah al-Din</c:v>
                </c:pt>
                <c:pt idx="10">
                  <c:v>Dhi Qar</c:v>
                </c:pt>
                <c:pt idx="11">
                  <c:v>Muthanna</c:v>
                </c:pt>
                <c:pt idx="12">
                  <c:v>Basra</c:v>
                </c:pt>
                <c:pt idx="13">
                  <c:v>Shia Endowment Diwan</c:v>
                </c:pt>
                <c:pt idx="14">
                  <c:v>Total</c:v>
                </c:pt>
              </c:strCache>
            </c:strRef>
          </c:cat>
          <c:val>
            <c:numRef>
              <c:f>Sheet1!$C$2:$C$16</c:f>
              <c:numCache>
                <c:formatCode>General</c:formatCode>
                <c:ptCount val="15"/>
                <c:pt idx="0">
                  <c:v>0</c:v>
                </c:pt>
                <c:pt idx="1">
                  <c:v>1</c:v>
                </c:pt>
                <c:pt idx="2">
                  <c:v>0</c:v>
                </c:pt>
                <c:pt idx="3">
                  <c:v>3</c:v>
                </c:pt>
                <c:pt idx="4">
                  <c:v>1</c:v>
                </c:pt>
                <c:pt idx="5">
                  <c:v>1</c:v>
                </c:pt>
                <c:pt idx="6">
                  <c:v>0</c:v>
                </c:pt>
                <c:pt idx="7">
                  <c:v>0</c:v>
                </c:pt>
                <c:pt idx="8">
                  <c:v>0</c:v>
                </c:pt>
                <c:pt idx="9">
                  <c:v>0</c:v>
                </c:pt>
                <c:pt idx="10">
                  <c:v>0</c:v>
                </c:pt>
                <c:pt idx="11">
                  <c:v>0</c:v>
                </c:pt>
                <c:pt idx="12">
                  <c:v>0</c:v>
                </c:pt>
                <c:pt idx="13">
                  <c:v>0</c:v>
                </c:pt>
                <c:pt idx="14">
                  <c:v>6</c:v>
                </c:pt>
              </c:numCache>
            </c:numRef>
          </c:val>
          <c:extLst>
            <c:ext xmlns:c16="http://schemas.microsoft.com/office/drawing/2014/chart" uri="{C3380CC4-5D6E-409C-BE32-E72D297353CC}">
              <c16:uniqueId val="{00000001-26CA-4AD8-9730-506D2C61C2B8}"/>
            </c:ext>
          </c:extLst>
        </c:ser>
        <c:ser>
          <c:idx val="2"/>
          <c:order val="2"/>
          <c:tx>
            <c:strRef>
              <c:f>Sheet1!$D$1</c:f>
              <c:strCache>
                <c:ptCount val="1"/>
                <c:pt idx="0">
                  <c:v>Ongoing projects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Nineveh</c:v>
                </c:pt>
                <c:pt idx="1">
                  <c:v>Kirkuk</c:v>
                </c:pt>
                <c:pt idx="2">
                  <c:v>Maysan</c:v>
                </c:pt>
                <c:pt idx="3">
                  <c:v>Anbar</c:v>
                </c:pt>
                <c:pt idx="4">
                  <c:v>Karbala</c:v>
                </c:pt>
                <c:pt idx="5">
                  <c:v>Ministry of Construction, Housing, and Public Municipalities</c:v>
                </c:pt>
                <c:pt idx="6">
                  <c:v>Babil</c:v>
                </c:pt>
                <c:pt idx="7">
                  <c:v>Diyala</c:v>
                </c:pt>
                <c:pt idx="8">
                  <c:v>Wasit</c:v>
                </c:pt>
                <c:pt idx="9">
                  <c:v>Salah al-Din</c:v>
                </c:pt>
                <c:pt idx="10">
                  <c:v>Dhi Qar</c:v>
                </c:pt>
                <c:pt idx="11">
                  <c:v>Muthanna</c:v>
                </c:pt>
                <c:pt idx="12">
                  <c:v>Basra</c:v>
                </c:pt>
                <c:pt idx="13">
                  <c:v>Shia Endowment Diwan</c:v>
                </c:pt>
                <c:pt idx="14">
                  <c:v>Total</c:v>
                </c:pt>
              </c:strCache>
            </c:strRef>
          </c:cat>
          <c:val>
            <c:numRef>
              <c:f>Sheet1!$D$2:$D$16</c:f>
              <c:numCache>
                <c:formatCode>General</c:formatCode>
                <c:ptCount val="15"/>
                <c:pt idx="0">
                  <c:v>1</c:v>
                </c:pt>
                <c:pt idx="1">
                  <c:v>1</c:v>
                </c:pt>
                <c:pt idx="2">
                  <c:v>0</c:v>
                </c:pt>
                <c:pt idx="3">
                  <c:v>0</c:v>
                </c:pt>
                <c:pt idx="4">
                  <c:v>2</c:v>
                </c:pt>
                <c:pt idx="5">
                  <c:v>1</c:v>
                </c:pt>
                <c:pt idx="6">
                  <c:v>1</c:v>
                </c:pt>
                <c:pt idx="7">
                  <c:v>0</c:v>
                </c:pt>
                <c:pt idx="8">
                  <c:v>1</c:v>
                </c:pt>
                <c:pt idx="9">
                  <c:v>1</c:v>
                </c:pt>
                <c:pt idx="10">
                  <c:v>0</c:v>
                </c:pt>
                <c:pt idx="11">
                  <c:v>0</c:v>
                </c:pt>
                <c:pt idx="12">
                  <c:v>0</c:v>
                </c:pt>
                <c:pt idx="13">
                  <c:v>1</c:v>
                </c:pt>
                <c:pt idx="14">
                  <c:v>9</c:v>
                </c:pt>
              </c:numCache>
            </c:numRef>
          </c:val>
          <c:extLst>
            <c:ext xmlns:c16="http://schemas.microsoft.com/office/drawing/2014/chart" uri="{C3380CC4-5D6E-409C-BE32-E72D297353CC}">
              <c16:uniqueId val="{00000002-26CA-4AD8-9730-506D2C61C2B8}"/>
            </c:ext>
          </c:extLst>
        </c:ser>
        <c:ser>
          <c:idx val="3"/>
          <c:order val="3"/>
          <c:tx>
            <c:strRef>
              <c:f>Sheet1!$E$1</c:f>
              <c:strCache>
                <c:ptCount val="1"/>
                <c:pt idx="0">
                  <c:v>Projects that have not yet begun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Nineveh</c:v>
                </c:pt>
                <c:pt idx="1">
                  <c:v>Kirkuk</c:v>
                </c:pt>
                <c:pt idx="2">
                  <c:v>Maysan</c:v>
                </c:pt>
                <c:pt idx="3">
                  <c:v>Anbar</c:v>
                </c:pt>
                <c:pt idx="4">
                  <c:v>Karbala</c:v>
                </c:pt>
                <c:pt idx="5">
                  <c:v>Ministry of Construction, Housing, and Public Municipalities</c:v>
                </c:pt>
                <c:pt idx="6">
                  <c:v>Babil</c:v>
                </c:pt>
                <c:pt idx="7">
                  <c:v>Diyala</c:v>
                </c:pt>
                <c:pt idx="8">
                  <c:v>Wasit</c:v>
                </c:pt>
                <c:pt idx="9">
                  <c:v>Salah al-Din</c:v>
                </c:pt>
                <c:pt idx="10">
                  <c:v>Dhi Qar</c:v>
                </c:pt>
                <c:pt idx="11">
                  <c:v>Muthanna</c:v>
                </c:pt>
                <c:pt idx="12">
                  <c:v>Basra</c:v>
                </c:pt>
                <c:pt idx="13">
                  <c:v>Shia Endowment Diwan</c:v>
                </c:pt>
                <c:pt idx="14">
                  <c:v>Total</c:v>
                </c:pt>
              </c:strCache>
            </c:strRef>
          </c:cat>
          <c:val>
            <c:numRef>
              <c:f>Sheet1!$E$2:$E$16</c:f>
              <c:numCache>
                <c:formatCode>General</c:formatCode>
                <c:ptCount val="15"/>
                <c:pt idx="0">
                  <c:v>4</c:v>
                </c:pt>
                <c:pt idx="1">
                  <c:v>2</c:v>
                </c:pt>
                <c:pt idx="2">
                  <c:v>4</c:v>
                </c:pt>
                <c:pt idx="3">
                  <c:v>0</c:v>
                </c:pt>
                <c:pt idx="4">
                  <c:v>0</c:v>
                </c:pt>
                <c:pt idx="5">
                  <c:v>0</c:v>
                </c:pt>
                <c:pt idx="6">
                  <c:v>1</c:v>
                </c:pt>
                <c:pt idx="7">
                  <c:v>1</c:v>
                </c:pt>
                <c:pt idx="8">
                  <c:v>0</c:v>
                </c:pt>
                <c:pt idx="9">
                  <c:v>0</c:v>
                </c:pt>
                <c:pt idx="10">
                  <c:v>1</c:v>
                </c:pt>
                <c:pt idx="11">
                  <c:v>1</c:v>
                </c:pt>
                <c:pt idx="12">
                  <c:v>1</c:v>
                </c:pt>
                <c:pt idx="13">
                  <c:v>0</c:v>
                </c:pt>
                <c:pt idx="14">
                  <c:v>15</c:v>
                </c:pt>
              </c:numCache>
            </c:numRef>
          </c:val>
          <c:extLst>
            <c:ext xmlns:c16="http://schemas.microsoft.com/office/drawing/2014/chart" uri="{C3380CC4-5D6E-409C-BE32-E72D297353CC}">
              <c16:uniqueId val="{00000003-26CA-4AD8-9730-506D2C61C2B8}"/>
            </c:ext>
          </c:extLst>
        </c:ser>
        <c:dLbls>
          <c:dLblPos val="outEnd"/>
          <c:showLegendKey val="0"/>
          <c:showVal val="1"/>
          <c:showCatName val="0"/>
          <c:showSerName val="0"/>
          <c:showPercent val="0"/>
          <c:showBubbleSize val="0"/>
        </c:dLbls>
        <c:gapWidth val="219"/>
        <c:overlap val="-27"/>
        <c:axId val="840577856"/>
        <c:axId val="844292208"/>
      </c:barChart>
      <c:catAx>
        <c:axId val="84057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4292208"/>
        <c:crosses val="autoZero"/>
        <c:auto val="1"/>
        <c:lblAlgn val="ctr"/>
        <c:lblOffset val="100"/>
        <c:noMultiLvlLbl val="0"/>
      </c:catAx>
      <c:valAx>
        <c:axId val="84429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57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projects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Nineveh</c:v>
                </c:pt>
                <c:pt idx="1">
                  <c:v>Kirkuk</c:v>
                </c:pt>
                <c:pt idx="2">
                  <c:v>Maysan</c:v>
                </c:pt>
                <c:pt idx="3">
                  <c:v>Anbar</c:v>
                </c:pt>
                <c:pt idx="4">
                  <c:v>Karbala</c:v>
                </c:pt>
                <c:pt idx="5">
                  <c:v>Ministry of Construction, Housing, and Public Municipalities</c:v>
                </c:pt>
                <c:pt idx="6">
                  <c:v>Babil</c:v>
                </c:pt>
                <c:pt idx="7">
                  <c:v>Diyala</c:v>
                </c:pt>
                <c:pt idx="8">
                  <c:v>Wasit</c:v>
                </c:pt>
                <c:pt idx="9">
                  <c:v>Salah al-Din</c:v>
                </c:pt>
                <c:pt idx="10">
                  <c:v>Dhi Qar</c:v>
                </c:pt>
                <c:pt idx="11">
                  <c:v>Muthanna</c:v>
                </c:pt>
                <c:pt idx="12">
                  <c:v>Basra</c:v>
                </c:pt>
                <c:pt idx="13">
                  <c:v>Shia Endowment Diwan</c:v>
                </c:pt>
                <c:pt idx="14">
                  <c:v>Diwaniyah</c:v>
                </c:pt>
                <c:pt idx="15">
                  <c:v>Total</c:v>
                </c:pt>
              </c:strCache>
            </c:strRef>
          </c:cat>
          <c:val>
            <c:numRef>
              <c:f>Sheet1!$B$2:$B$17</c:f>
              <c:numCache>
                <c:formatCode>General</c:formatCode>
                <c:ptCount val="16"/>
                <c:pt idx="0">
                  <c:v>6</c:v>
                </c:pt>
                <c:pt idx="1">
                  <c:v>4</c:v>
                </c:pt>
                <c:pt idx="2">
                  <c:v>4</c:v>
                </c:pt>
                <c:pt idx="3">
                  <c:v>2</c:v>
                </c:pt>
                <c:pt idx="4">
                  <c:v>3</c:v>
                </c:pt>
                <c:pt idx="5">
                  <c:v>2</c:v>
                </c:pt>
                <c:pt idx="6">
                  <c:v>1</c:v>
                </c:pt>
                <c:pt idx="7">
                  <c:v>1</c:v>
                </c:pt>
                <c:pt idx="8">
                  <c:v>1</c:v>
                </c:pt>
                <c:pt idx="9">
                  <c:v>1</c:v>
                </c:pt>
                <c:pt idx="10">
                  <c:v>1</c:v>
                </c:pt>
                <c:pt idx="11">
                  <c:v>1</c:v>
                </c:pt>
                <c:pt idx="12">
                  <c:v>1</c:v>
                </c:pt>
                <c:pt idx="13">
                  <c:v>1</c:v>
                </c:pt>
                <c:pt idx="14">
                  <c:v>1</c:v>
                </c:pt>
                <c:pt idx="15">
                  <c:v>30</c:v>
                </c:pt>
              </c:numCache>
            </c:numRef>
          </c:val>
          <c:extLst>
            <c:ext xmlns:c16="http://schemas.microsoft.com/office/drawing/2014/chart" uri="{C3380CC4-5D6E-409C-BE32-E72D297353CC}">
              <c16:uniqueId val="{00000000-57DF-4038-A1AE-CBF06E0C8025}"/>
            </c:ext>
          </c:extLst>
        </c:ser>
        <c:ser>
          <c:idx val="1"/>
          <c:order val="1"/>
          <c:tx>
            <c:strRef>
              <c:f>Sheet1!$C$1</c:f>
              <c:strCache>
                <c:ptCount val="1"/>
                <c:pt idx="0">
                  <c:v>Completed projects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Nineveh</c:v>
                </c:pt>
                <c:pt idx="1">
                  <c:v>Kirkuk</c:v>
                </c:pt>
                <c:pt idx="2">
                  <c:v>Maysan</c:v>
                </c:pt>
                <c:pt idx="3">
                  <c:v>Anbar</c:v>
                </c:pt>
                <c:pt idx="4">
                  <c:v>Karbala</c:v>
                </c:pt>
                <c:pt idx="5">
                  <c:v>Ministry of Construction, Housing, and Public Municipalities</c:v>
                </c:pt>
                <c:pt idx="6">
                  <c:v>Babil</c:v>
                </c:pt>
                <c:pt idx="7">
                  <c:v>Diyala</c:v>
                </c:pt>
                <c:pt idx="8">
                  <c:v>Wasit</c:v>
                </c:pt>
                <c:pt idx="9">
                  <c:v>Salah al-Din</c:v>
                </c:pt>
                <c:pt idx="10">
                  <c:v>Dhi Qar</c:v>
                </c:pt>
                <c:pt idx="11">
                  <c:v>Muthanna</c:v>
                </c:pt>
                <c:pt idx="12">
                  <c:v>Basra</c:v>
                </c:pt>
                <c:pt idx="13">
                  <c:v>Shia Endowment Diwan</c:v>
                </c:pt>
                <c:pt idx="14">
                  <c:v>Diwaniyah</c:v>
                </c:pt>
                <c:pt idx="15">
                  <c:v>Total</c:v>
                </c:pt>
              </c:strCache>
            </c:strRef>
          </c:cat>
          <c:val>
            <c:numRef>
              <c:f>Sheet1!$C$2:$C$17</c:f>
              <c:numCache>
                <c:formatCode>General</c:formatCode>
                <c:ptCount val="16"/>
                <c:pt idx="0">
                  <c:v>3</c:v>
                </c:pt>
                <c:pt idx="1">
                  <c:v>3</c:v>
                </c:pt>
                <c:pt idx="2">
                  <c:v>0</c:v>
                </c:pt>
                <c:pt idx="3">
                  <c:v>1</c:v>
                </c:pt>
                <c:pt idx="4">
                  <c:v>0</c:v>
                </c:pt>
                <c:pt idx="5">
                  <c:v>1</c:v>
                </c:pt>
                <c:pt idx="6">
                  <c:v>1</c:v>
                </c:pt>
                <c:pt idx="7">
                  <c:v>0</c:v>
                </c:pt>
                <c:pt idx="8">
                  <c:v>0</c:v>
                </c:pt>
                <c:pt idx="9">
                  <c:v>0</c:v>
                </c:pt>
                <c:pt idx="10">
                  <c:v>0</c:v>
                </c:pt>
                <c:pt idx="11">
                  <c:v>0</c:v>
                </c:pt>
                <c:pt idx="12">
                  <c:v>0</c:v>
                </c:pt>
                <c:pt idx="13">
                  <c:v>0</c:v>
                </c:pt>
                <c:pt idx="14">
                  <c:v>1</c:v>
                </c:pt>
                <c:pt idx="15">
                  <c:v>10</c:v>
                </c:pt>
              </c:numCache>
            </c:numRef>
          </c:val>
          <c:extLst>
            <c:ext xmlns:c16="http://schemas.microsoft.com/office/drawing/2014/chart" uri="{C3380CC4-5D6E-409C-BE32-E72D297353CC}">
              <c16:uniqueId val="{00000001-57DF-4038-A1AE-CBF06E0C8025}"/>
            </c:ext>
          </c:extLst>
        </c:ser>
        <c:ser>
          <c:idx val="2"/>
          <c:order val="2"/>
          <c:tx>
            <c:strRef>
              <c:f>Sheet1!$D$1</c:f>
              <c:strCache>
                <c:ptCount val="1"/>
                <c:pt idx="0">
                  <c:v>Ongoing projects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Nineveh</c:v>
                </c:pt>
                <c:pt idx="1">
                  <c:v>Kirkuk</c:v>
                </c:pt>
                <c:pt idx="2">
                  <c:v>Maysan</c:v>
                </c:pt>
                <c:pt idx="3">
                  <c:v>Anbar</c:v>
                </c:pt>
                <c:pt idx="4">
                  <c:v>Karbala</c:v>
                </c:pt>
                <c:pt idx="5">
                  <c:v>Ministry of Construction, Housing, and Public Municipalities</c:v>
                </c:pt>
                <c:pt idx="6">
                  <c:v>Babil</c:v>
                </c:pt>
                <c:pt idx="7">
                  <c:v>Diyala</c:v>
                </c:pt>
                <c:pt idx="8">
                  <c:v>Wasit</c:v>
                </c:pt>
                <c:pt idx="9">
                  <c:v>Salah al-Din</c:v>
                </c:pt>
                <c:pt idx="10">
                  <c:v>Dhi Qar</c:v>
                </c:pt>
                <c:pt idx="11">
                  <c:v>Muthanna</c:v>
                </c:pt>
                <c:pt idx="12">
                  <c:v>Basra</c:v>
                </c:pt>
                <c:pt idx="13">
                  <c:v>Shia Endowment Diwan</c:v>
                </c:pt>
                <c:pt idx="14">
                  <c:v>Diwaniyah</c:v>
                </c:pt>
                <c:pt idx="15">
                  <c:v>Total</c:v>
                </c:pt>
              </c:strCache>
            </c:strRef>
          </c:cat>
          <c:val>
            <c:numRef>
              <c:f>Sheet1!$D$2:$D$17</c:f>
              <c:numCache>
                <c:formatCode>General</c:formatCode>
                <c:ptCount val="16"/>
                <c:pt idx="0">
                  <c:v>3</c:v>
                </c:pt>
                <c:pt idx="1">
                  <c:v>1</c:v>
                </c:pt>
                <c:pt idx="2">
                  <c:v>4</c:v>
                </c:pt>
                <c:pt idx="3">
                  <c:v>1</c:v>
                </c:pt>
                <c:pt idx="4">
                  <c:v>3</c:v>
                </c:pt>
                <c:pt idx="5">
                  <c:v>1</c:v>
                </c:pt>
                <c:pt idx="6">
                  <c:v>0</c:v>
                </c:pt>
                <c:pt idx="7">
                  <c:v>1</c:v>
                </c:pt>
                <c:pt idx="8">
                  <c:v>1</c:v>
                </c:pt>
                <c:pt idx="9">
                  <c:v>1</c:v>
                </c:pt>
                <c:pt idx="10">
                  <c:v>1</c:v>
                </c:pt>
                <c:pt idx="11">
                  <c:v>1</c:v>
                </c:pt>
                <c:pt idx="12">
                  <c:v>1</c:v>
                </c:pt>
                <c:pt idx="13">
                  <c:v>1</c:v>
                </c:pt>
                <c:pt idx="14">
                  <c:v>0</c:v>
                </c:pt>
                <c:pt idx="15">
                  <c:v>20</c:v>
                </c:pt>
              </c:numCache>
            </c:numRef>
          </c:val>
          <c:extLst>
            <c:ext xmlns:c16="http://schemas.microsoft.com/office/drawing/2014/chart" uri="{C3380CC4-5D6E-409C-BE32-E72D297353CC}">
              <c16:uniqueId val="{00000002-57DF-4038-A1AE-CBF06E0C8025}"/>
            </c:ext>
          </c:extLst>
        </c:ser>
        <c:dLbls>
          <c:dLblPos val="outEnd"/>
          <c:showLegendKey val="0"/>
          <c:showVal val="1"/>
          <c:showCatName val="0"/>
          <c:showSerName val="0"/>
          <c:showPercent val="0"/>
          <c:showBubbleSize val="0"/>
        </c:dLbls>
        <c:gapWidth val="219"/>
        <c:overlap val="-27"/>
        <c:axId val="840577856"/>
        <c:axId val="844292208"/>
      </c:barChart>
      <c:catAx>
        <c:axId val="84057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4292208"/>
        <c:crosses val="autoZero"/>
        <c:auto val="1"/>
        <c:lblAlgn val="ctr"/>
        <c:lblOffset val="100"/>
        <c:noMultiLvlLbl val="0"/>
      </c:catAx>
      <c:valAx>
        <c:axId val="8442922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57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94737-DC7E-4079-BC00-C38523211F25}"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FEEC2-8D28-4B3F-82E0-1A54B2544578}" type="slidenum">
              <a:rPr lang="en-US" smtClean="0"/>
              <a:t>‹#›</a:t>
            </a:fld>
            <a:endParaRPr lang="en-US"/>
          </a:p>
        </p:txBody>
      </p:sp>
    </p:spTree>
    <p:extLst>
      <p:ext uri="{BB962C8B-B14F-4D97-AF65-F5344CB8AC3E}">
        <p14:creationId xmlns:p14="http://schemas.microsoft.com/office/powerpoint/2010/main" val="3265490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A5ED-FBB9-4989-91BA-B778FA783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0608B0-DE0C-4F75-98AD-EE0F32A84C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98B487-3769-4985-9B1F-07C6758220A8}"/>
              </a:ext>
            </a:extLst>
          </p:cNvPr>
          <p:cNvSpPr>
            <a:spLocks noGrp="1"/>
          </p:cNvSpPr>
          <p:nvPr>
            <p:ph type="dt" sz="half" idx="10"/>
          </p:nvPr>
        </p:nvSpPr>
        <p:spPr/>
        <p:txBody>
          <a:bodyPr/>
          <a:lstStyle/>
          <a:p>
            <a:r>
              <a:rPr lang="en-US"/>
              <a:t>Thursday, April 24, 2025</a:t>
            </a:r>
          </a:p>
        </p:txBody>
      </p:sp>
      <p:sp>
        <p:nvSpPr>
          <p:cNvPr id="5" name="Footer Placeholder 4">
            <a:extLst>
              <a:ext uri="{FF2B5EF4-FFF2-40B4-BE49-F238E27FC236}">
                <a16:creationId xmlns:a16="http://schemas.microsoft.com/office/drawing/2014/main" id="{ADC7F2D4-DDEB-4D61-BF00-0CC72E741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83E4F-6BFB-4CAA-8EE9-D56F9FD211EA}"/>
              </a:ext>
            </a:extLst>
          </p:cNvPr>
          <p:cNvSpPr>
            <a:spLocks noGrp="1"/>
          </p:cNvSpPr>
          <p:nvPr>
            <p:ph type="sldNum" sz="quarter" idx="12"/>
          </p:nvPr>
        </p:nvSpPr>
        <p:spPr/>
        <p:txBody>
          <a:bodyPr/>
          <a:lstStyle/>
          <a:p>
            <a:fld id="{3A8E4415-94B5-4B05-A23E-063E4450826F}" type="slidenum">
              <a:rPr lang="en-US" smtClean="0"/>
              <a:t>‹#›</a:t>
            </a:fld>
            <a:endParaRPr lang="en-US"/>
          </a:p>
        </p:txBody>
      </p:sp>
    </p:spTree>
    <p:extLst>
      <p:ext uri="{BB962C8B-B14F-4D97-AF65-F5344CB8AC3E}">
        <p14:creationId xmlns:p14="http://schemas.microsoft.com/office/powerpoint/2010/main" val="246903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8AB6-7C2C-4170-BE57-1B3AFB9B86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473557-5631-4BAB-81C4-DC18E128C8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E49BF-3CBC-4479-A757-AE6ADF638391}"/>
              </a:ext>
            </a:extLst>
          </p:cNvPr>
          <p:cNvSpPr>
            <a:spLocks noGrp="1"/>
          </p:cNvSpPr>
          <p:nvPr>
            <p:ph type="dt" sz="half" idx="10"/>
          </p:nvPr>
        </p:nvSpPr>
        <p:spPr/>
        <p:txBody>
          <a:bodyPr/>
          <a:lstStyle/>
          <a:p>
            <a:r>
              <a:rPr lang="en-US"/>
              <a:t>Thursday, April 24, 2025</a:t>
            </a:r>
          </a:p>
        </p:txBody>
      </p:sp>
      <p:sp>
        <p:nvSpPr>
          <p:cNvPr id="5" name="Footer Placeholder 4">
            <a:extLst>
              <a:ext uri="{FF2B5EF4-FFF2-40B4-BE49-F238E27FC236}">
                <a16:creationId xmlns:a16="http://schemas.microsoft.com/office/drawing/2014/main" id="{D611945E-4AB1-4296-98C3-43F70D2F1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E7EDB-D6D7-4497-BEAE-33AFB5F8F419}"/>
              </a:ext>
            </a:extLst>
          </p:cNvPr>
          <p:cNvSpPr>
            <a:spLocks noGrp="1"/>
          </p:cNvSpPr>
          <p:nvPr>
            <p:ph type="sldNum" sz="quarter" idx="12"/>
          </p:nvPr>
        </p:nvSpPr>
        <p:spPr/>
        <p:txBody>
          <a:bodyPr/>
          <a:lstStyle/>
          <a:p>
            <a:fld id="{3A8E4415-94B5-4B05-A23E-063E4450826F}" type="slidenum">
              <a:rPr lang="en-US" smtClean="0"/>
              <a:t>‹#›</a:t>
            </a:fld>
            <a:endParaRPr lang="en-US"/>
          </a:p>
        </p:txBody>
      </p:sp>
    </p:spTree>
    <p:extLst>
      <p:ext uri="{BB962C8B-B14F-4D97-AF65-F5344CB8AC3E}">
        <p14:creationId xmlns:p14="http://schemas.microsoft.com/office/powerpoint/2010/main" val="252146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061C4-AA9D-4CF6-9110-DE6DFAAE2F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5AFB4A-8606-4073-B1BA-904CA00E4D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71D54-6613-4EB9-80F7-05145730BA26}"/>
              </a:ext>
            </a:extLst>
          </p:cNvPr>
          <p:cNvSpPr>
            <a:spLocks noGrp="1"/>
          </p:cNvSpPr>
          <p:nvPr>
            <p:ph type="dt" sz="half" idx="10"/>
          </p:nvPr>
        </p:nvSpPr>
        <p:spPr/>
        <p:txBody>
          <a:bodyPr/>
          <a:lstStyle/>
          <a:p>
            <a:r>
              <a:rPr lang="en-US"/>
              <a:t>Thursday, April 24, 2025</a:t>
            </a:r>
          </a:p>
        </p:txBody>
      </p:sp>
      <p:sp>
        <p:nvSpPr>
          <p:cNvPr id="5" name="Footer Placeholder 4">
            <a:extLst>
              <a:ext uri="{FF2B5EF4-FFF2-40B4-BE49-F238E27FC236}">
                <a16:creationId xmlns:a16="http://schemas.microsoft.com/office/drawing/2014/main" id="{E9D505D5-EF0D-482B-803A-884C7B85A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997EB-AD34-49FF-90E7-2616FB663A39}"/>
              </a:ext>
            </a:extLst>
          </p:cNvPr>
          <p:cNvSpPr>
            <a:spLocks noGrp="1"/>
          </p:cNvSpPr>
          <p:nvPr>
            <p:ph type="sldNum" sz="quarter" idx="12"/>
          </p:nvPr>
        </p:nvSpPr>
        <p:spPr/>
        <p:txBody>
          <a:bodyPr/>
          <a:lstStyle/>
          <a:p>
            <a:fld id="{3A8E4415-94B5-4B05-A23E-063E4450826F}" type="slidenum">
              <a:rPr lang="en-US" smtClean="0"/>
              <a:t>‹#›</a:t>
            </a:fld>
            <a:endParaRPr lang="en-US"/>
          </a:p>
        </p:txBody>
      </p:sp>
    </p:spTree>
    <p:extLst>
      <p:ext uri="{BB962C8B-B14F-4D97-AF65-F5344CB8AC3E}">
        <p14:creationId xmlns:p14="http://schemas.microsoft.com/office/powerpoint/2010/main" val="28462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E184-B3C3-4352-8DC7-4FD6C355E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75E1E8-1BCE-4C63-B59C-EE35E15A1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F87AC-621B-4276-B453-74B183088C31}"/>
              </a:ext>
            </a:extLst>
          </p:cNvPr>
          <p:cNvSpPr>
            <a:spLocks noGrp="1"/>
          </p:cNvSpPr>
          <p:nvPr>
            <p:ph type="dt" sz="half" idx="10"/>
          </p:nvPr>
        </p:nvSpPr>
        <p:spPr/>
        <p:txBody>
          <a:bodyPr/>
          <a:lstStyle/>
          <a:p>
            <a:r>
              <a:rPr lang="en-US"/>
              <a:t>Thursday, April 24, 2025</a:t>
            </a:r>
          </a:p>
        </p:txBody>
      </p:sp>
      <p:sp>
        <p:nvSpPr>
          <p:cNvPr id="5" name="Footer Placeholder 4">
            <a:extLst>
              <a:ext uri="{FF2B5EF4-FFF2-40B4-BE49-F238E27FC236}">
                <a16:creationId xmlns:a16="http://schemas.microsoft.com/office/drawing/2014/main" id="{1431E61B-90BB-42A2-AA3F-FF1D0438A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C1E27-BC83-4835-B1E6-32FEAE27ED12}"/>
              </a:ext>
            </a:extLst>
          </p:cNvPr>
          <p:cNvSpPr>
            <a:spLocks noGrp="1"/>
          </p:cNvSpPr>
          <p:nvPr>
            <p:ph type="sldNum" sz="quarter" idx="12"/>
          </p:nvPr>
        </p:nvSpPr>
        <p:spPr/>
        <p:txBody>
          <a:bodyPr/>
          <a:lstStyle/>
          <a:p>
            <a:fld id="{3A8E4415-94B5-4B05-A23E-063E4450826F}" type="slidenum">
              <a:rPr lang="en-US" smtClean="0"/>
              <a:t>‹#›</a:t>
            </a:fld>
            <a:endParaRPr lang="en-US"/>
          </a:p>
        </p:txBody>
      </p:sp>
    </p:spTree>
    <p:extLst>
      <p:ext uri="{BB962C8B-B14F-4D97-AF65-F5344CB8AC3E}">
        <p14:creationId xmlns:p14="http://schemas.microsoft.com/office/powerpoint/2010/main" val="21891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73C7-4B3D-403A-A344-466F45C7DA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557BE0-064D-4C8C-8CD5-84CA13040C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06BC38-3AA7-487F-AD27-EE6C08D45571}"/>
              </a:ext>
            </a:extLst>
          </p:cNvPr>
          <p:cNvSpPr>
            <a:spLocks noGrp="1"/>
          </p:cNvSpPr>
          <p:nvPr>
            <p:ph type="dt" sz="half" idx="10"/>
          </p:nvPr>
        </p:nvSpPr>
        <p:spPr/>
        <p:txBody>
          <a:bodyPr/>
          <a:lstStyle/>
          <a:p>
            <a:r>
              <a:rPr lang="en-US"/>
              <a:t>Thursday, April 24, 2025</a:t>
            </a:r>
          </a:p>
        </p:txBody>
      </p:sp>
      <p:sp>
        <p:nvSpPr>
          <p:cNvPr id="5" name="Footer Placeholder 4">
            <a:extLst>
              <a:ext uri="{FF2B5EF4-FFF2-40B4-BE49-F238E27FC236}">
                <a16:creationId xmlns:a16="http://schemas.microsoft.com/office/drawing/2014/main" id="{313369B3-CD76-4719-9C73-372DE137D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09AEB-DBCE-4FD8-8D89-5B64B5A6BE84}"/>
              </a:ext>
            </a:extLst>
          </p:cNvPr>
          <p:cNvSpPr>
            <a:spLocks noGrp="1"/>
          </p:cNvSpPr>
          <p:nvPr>
            <p:ph type="sldNum" sz="quarter" idx="12"/>
          </p:nvPr>
        </p:nvSpPr>
        <p:spPr/>
        <p:txBody>
          <a:bodyPr/>
          <a:lstStyle/>
          <a:p>
            <a:fld id="{3A8E4415-94B5-4B05-A23E-063E4450826F}" type="slidenum">
              <a:rPr lang="en-US" smtClean="0"/>
              <a:t>‹#›</a:t>
            </a:fld>
            <a:endParaRPr lang="en-US"/>
          </a:p>
        </p:txBody>
      </p:sp>
    </p:spTree>
    <p:extLst>
      <p:ext uri="{BB962C8B-B14F-4D97-AF65-F5344CB8AC3E}">
        <p14:creationId xmlns:p14="http://schemas.microsoft.com/office/powerpoint/2010/main" val="24040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F4D0-EA67-469C-95C5-D0BB3F5106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36AA0-2C01-46E1-B448-AA7B91101A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F5F5C-17E7-4C2F-B700-B9A9F34A4A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D627EE-48DC-43D0-9854-467992EA17FD}"/>
              </a:ext>
            </a:extLst>
          </p:cNvPr>
          <p:cNvSpPr>
            <a:spLocks noGrp="1"/>
          </p:cNvSpPr>
          <p:nvPr>
            <p:ph type="dt" sz="half" idx="10"/>
          </p:nvPr>
        </p:nvSpPr>
        <p:spPr/>
        <p:txBody>
          <a:bodyPr/>
          <a:lstStyle/>
          <a:p>
            <a:r>
              <a:rPr lang="en-US"/>
              <a:t>Thursday, April 24, 2025</a:t>
            </a:r>
          </a:p>
        </p:txBody>
      </p:sp>
      <p:sp>
        <p:nvSpPr>
          <p:cNvPr id="6" name="Footer Placeholder 5">
            <a:extLst>
              <a:ext uri="{FF2B5EF4-FFF2-40B4-BE49-F238E27FC236}">
                <a16:creationId xmlns:a16="http://schemas.microsoft.com/office/drawing/2014/main" id="{D561B728-3E7A-4708-8852-87EAF1CE8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B1832-2212-47BE-9069-E04BFCFA6A06}"/>
              </a:ext>
            </a:extLst>
          </p:cNvPr>
          <p:cNvSpPr>
            <a:spLocks noGrp="1"/>
          </p:cNvSpPr>
          <p:nvPr>
            <p:ph type="sldNum" sz="quarter" idx="12"/>
          </p:nvPr>
        </p:nvSpPr>
        <p:spPr/>
        <p:txBody>
          <a:bodyPr/>
          <a:lstStyle/>
          <a:p>
            <a:fld id="{3A8E4415-94B5-4B05-A23E-063E4450826F}" type="slidenum">
              <a:rPr lang="en-US" smtClean="0"/>
              <a:t>‹#›</a:t>
            </a:fld>
            <a:endParaRPr lang="en-US"/>
          </a:p>
        </p:txBody>
      </p:sp>
    </p:spTree>
    <p:extLst>
      <p:ext uri="{BB962C8B-B14F-4D97-AF65-F5344CB8AC3E}">
        <p14:creationId xmlns:p14="http://schemas.microsoft.com/office/powerpoint/2010/main" val="410077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0C18-E03C-4D91-8A92-32A435C10B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D23CB9-CAE8-43DF-8A56-4EA9090636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1AD982-6BDF-4B0D-819D-08260212E2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6FB49C-56FE-4707-B6DF-45DE8F9FD6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97E527-FBA4-41E7-89FA-1F8A272810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5CAE94-1607-41B1-BA4B-2626DE29DDB9}"/>
              </a:ext>
            </a:extLst>
          </p:cNvPr>
          <p:cNvSpPr>
            <a:spLocks noGrp="1"/>
          </p:cNvSpPr>
          <p:nvPr>
            <p:ph type="dt" sz="half" idx="10"/>
          </p:nvPr>
        </p:nvSpPr>
        <p:spPr/>
        <p:txBody>
          <a:bodyPr/>
          <a:lstStyle/>
          <a:p>
            <a:r>
              <a:rPr lang="en-US"/>
              <a:t>Thursday, April 24, 2025</a:t>
            </a:r>
          </a:p>
        </p:txBody>
      </p:sp>
      <p:sp>
        <p:nvSpPr>
          <p:cNvPr id="8" name="Footer Placeholder 7">
            <a:extLst>
              <a:ext uri="{FF2B5EF4-FFF2-40B4-BE49-F238E27FC236}">
                <a16:creationId xmlns:a16="http://schemas.microsoft.com/office/drawing/2014/main" id="{AA17D5CA-3642-4538-97F7-56B8042531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132775-B280-4ECB-9C3B-8BDC5F991D15}"/>
              </a:ext>
            </a:extLst>
          </p:cNvPr>
          <p:cNvSpPr>
            <a:spLocks noGrp="1"/>
          </p:cNvSpPr>
          <p:nvPr>
            <p:ph type="sldNum" sz="quarter" idx="12"/>
          </p:nvPr>
        </p:nvSpPr>
        <p:spPr/>
        <p:txBody>
          <a:bodyPr/>
          <a:lstStyle/>
          <a:p>
            <a:fld id="{3A8E4415-94B5-4B05-A23E-063E4450826F}" type="slidenum">
              <a:rPr lang="en-US" smtClean="0"/>
              <a:t>‹#›</a:t>
            </a:fld>
            <a:endParaRPr lang="en-US"/>
          </a:p>
        </p:txBody>
      </p:sp>
    </p:spTree>
    <p:extLst>
      <p:ext uri="{BB962C8B-B14F-4D97-AF65-F5344CB8AC3E}">
        <p14:creationId xmlns:p14="http://schemas.microsoft.com/office/powerpoint/2010/main" val="264550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91B1-5CED-4D62-811D-AB15A486F7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BA730E-171D-4101-B1E9-8D76790891AD}"/>
              </a:ext>
            </a:extLst>
          </p:cNvPr>
          <p:cNvSpPr>
            <a:spLocks noGrp="1"/>
          </p:cNvSpPr>
          <p:nvPr>
            <p:ph type="dt" sz="half" idx="10"/>
          </p:nvPr>
        </p:nvSpPr>
        <p:spPr/>
        <p:txBody>
          <a:bodyPr/>
          <a:lstStyle/>
          <a:p>
            <a:r>
              <a:rPr lang="en-US"/>
              <a:t>Thursday, April 24, 2025</a:t>
            </a:r>
          </a:p>
        </p:txBody>
      </p:sp>
      <p:sp>
        <p:nvSpPr>
          <p:cNvPr id="4" name="Footer Placeholder 3">
            <a:extLst>
              <a:ext uri="{FF2B5EF4-FFF2-40B4-BE49-F238E27FC236}">
                <a16:creationId xmlns:a16="http://schemas.microsoft.com/office/drawing/2014/main" id="{FE8909BA-65E4-4D07-9354-2F8BE46EF6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6BE165-A00D-4B5F-88CA-252139830F9E}"/>
              </a:ext>
            </a:extLst>
          </p:cNvPr>
          <p:cNvSpPr>
            <a:spLocks noGrp="1"/>
          </p:cNvSpPr>
          <p:nvPr>
            <p:ph type="sldNum" sz="quarter" idx="12"/>
          </p:nvPr>
        </p:nvSpPr>
        <p:spPr/>
        <p:txBody>
          <a:bodyPr/>
          <a:lstStyle/>
          <a:p>
            <a:fld id="{3A8E4415-94B5-4B05-A23E-063E4450826F}" type="slidenum">
              <a:rPr lang="en-US" smtClean="0"/>
              <a:t>‹#›</a:t>
            </a:fld>
            <a:endParaRPr lang="en-US"/>
          </a:p>
        </p:txBody>
      </p:sp>
    </p:spTree>
    <p:extLst>
      <p:ext uri="{BB962C8B-B14F-4D97-AF65-F5344CB8AC3E}">
        <p14:creationId xmlns:p14="http://schemas.microsoft.com/office/powerpoint/2010/main" val="46590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D068D-C1DE-492E-911B-0D2EA1A5D66F}"/>
              </a:ext>
            </a:extLst>
          </p:cNvPr>
          <p:cNvSpPr>
            <a:spLocks noGrp="1"/>
          </p:cNvSpPr>
          <p:nvPr>
            <p:ph type="dt" sz="half" idx="10"/>
          </p:nvPr>
        </p:nvSpPr>
        <p:spPr/>
        <p:txBody>
          <a:bodyPr/>
          <a:lstStyle/>
          <a:p>
            <a:r>
              <a:rPr lang="en-US"/>
              <a:t>Thursday, April 24, 2025</a:t>
            </a:r>
          </a:p>
        </p:txBody>
      </p:sp>
      <p:sp>
        <p:nvSpPr>
          <p:cNvPr id="3" name="Footer Placeholder 2">
            <a:extLst>
              <a:ext uri="{FF2B5EF4-FFF2-40B4-BE49-F238E27FC236}">
                <a16:creationId xmlns:a16="http://schemas.microsoft.com/office/drawing/2014/main" id="{E0C2DB7E-DFF6-4FE8-BB0C-EF355B14EB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092A30-F39F-4350-BD2C-31979361F80A}"/>
              </a:ext>
            </a:extLst>
          </p:cNvPr>
          <p:cNvSpPr>
            <a:spLocks noGrp="1"/>
          </p:cNvSpPr>
          <p:nvPr>
            <p:ph type="sldNum" sz="quarter" idx="12"/>
          </p:nvPr>
        </p:nvSpPr>
        <p:spPr/>
        <p:txBody>
          <a:bodyPr/>
          <a:lstStyle/>
          <a:p>
            <a:fld id="{3A8E4415-94B5-4B05-A23E-063E4450826F}" type="slidenum">
              <a:rPr lang="en-US" smtClean="0"/>
              <a:t>‹#›</a:t>
            </a:fld>
            <a:endParaRPr lang="en-US"/>
          </a:p>
        </p:txBody>
      </p:sp>
    </p:spTree>
    <p:extLst>
      <p:ext uri="{BB962C8B-B14F-4D97-AF65-F5344CB8AC3E}">
        <p14:creationId xmlns:p14="http://schemas.microsoft.com/office/powerpoint/2010/main" val="351218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43B2-514A-4C29-B5A0-8C5EC8F5B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F6DEB6-0FE5-4512-89A3-E578532C56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41EDB9-6CFF-4BAB-8F23-4DB3B505B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9015D0-BCBA-4B90-9F40-73C48B488E77}"/>
              </a:ext>
            </a:extLst>
          </p:cNvPr>
          <p:cNvSpPr>
            <a:spLocks noGrp="1"/>
          </p:cNvSpPr>
          <p:nvPr>
            <p:ph type="dt" sz="half" idx="10"/>
          </p:nvPr>
        </p:nvSpPr>
        <p:spPr/>
        <p:txBody>
          <a:bodyPr/>
          <a:lstStyle/>
          <a:p>
            <a:r>
              <a:rPr lang="en-US"/>
              <a:t>Thursday, April 24, 2025</a:t>
            </a:r>
          </a:p>
        </p:txBody>
      </p:sp>
      <p:sp>
        <p:nvSpPr>
          <p:cNvPr id="6" name="Footer Placeholder 5">
            <a:extLst>
              <a:ext uri="{FF2B5EF4-FFF2-40B4-BE49-F238E27FC236}">
                <a16:creationId xmlns:a16="http://schemas.microsoft.com/office/drawing/2014/main" id="{5A56C532-56EF-4D11-9F1B-36D00FCFB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0291D-9A4C-4463-BBEF-BF83435EC2EA}"/>
              </a:ext>
            </a:extLst>
          </p:cNvPr>
          <p:cNvSpPr>
            <a:spLocks noGrp="1"/>
          </p:cNvSpPr>
          <p:nvPr>
            <p:ph type="sldNum" sz="quarter" idx="12"/>
          </p:nvPr>
        </p:nvSpPr>
        <p:spPr/>
        <p:txBody>
          <a:bodyPr/>
          <a:lstStyle/>
          <a:p>
            <a:fld id="{3A8E4415-94B5-4B05-A23E-063E4450826F}" type="slidenum">
              <a:rPr lang="en-US" smtClean="0"/>
              <a:t>‹#›</a:t>
            </a:fld>
            <a:endParaRPr lang="en-US"/>
          </a:p>
        </p:txBody>
      </p:sp>
    </p:spTree>
    <p:extLst>
      <p:ext uri="{BB962C8B-B14F-4D97-AF65-F5344CB8AC3E}">
        <p14:creationId xmlns:p14="http://schemas.microsoft.com/office/powerpoint/2010/main" val="321924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D97F-569F-4FBF-9031-2139D4BDE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1C250C-9804-4815-B395-4DA65A74B6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812168-5298-4324-9E96-725E265F0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EE24CB-3B94-4523-93CA-AEF4F7A21BAC}"/>
              </a:ext>
            </a:extLst>
          </p:cNvPr>
          <p:cNvSpPr>
            <a:spLocks noGrp="1"/>
          </p:cNvSpPr>
          <p:nvPr>
            <p:ph type="dt" sz="half" idx="10"/>
          </p:nvPr>
        </p:nvSpPr>
        <p:spPr/>
        <p:txBody>
          <a:bodyPr/>
          <a:lstStyle/>
          <a:p>
            <a:r>
              <a:rPr lang="en-US"/>
              <a:t>Thursday, April 24, 2025</a:t>
            </a:r>
          </a:p>
        </p:txBody>
      </p:sp>
      <p:sp>
        <p:nvSpPr>
          <p:cNvPr id="6" name="Footer Placeholder 5">
            <a:extLst>
              <a:ext uri="{FF2B5EF4-FFF2-40B4-BE49-F238E27FC236}">
                <a16:creationId xmlns:a16="http://schemas.microsoft.com/office/drawing/2014/main" id="{1F72CA97-9189-4025-952C-0A61CE77D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A8C82-3E54-412D-9C6D-3C55BF0C62C5}"/>
              </a:ext>
            </a:extLst>
          </p:cNvPr>
          <p:cNvSpPr>
            <a:spLocks noGrp="1"/>
          </p:cNvSpPr>
          <p:nvPr>
            <p:ph type="sldNum" sz="quarter" idx="12"/>
          </p:nvPr>
        </p:nvSpPr>
        <p:spPr/>
        <p:txBody>
          <a:bodyPr/>
          <a:lstStyle/>
          <a:p>
            <a:fld id="{3A8E4415-94B5-4B05-A23E-063E4450826F}" type="slidenum">
              <a:rPr lang="en-US" smtClean="0"/>
              <a:t>‹#›</a:t>
            </a:fld>
            <a:endParaRPr lang="en-US"/>
          </a:p>
        </p:txBody>
      </p:sp>
    </p:spTree>
    <p:extLst>
      <p:ext uri="{BB962C8B-B14F-4D97-AF65-F5344CB8AC3E}">
        <p14:creationId xmlns:p14="http://schemas.microsoft.com/office/powerpoint/2010/main" val="251561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B66710-4377-42D0-AAFF-B26FB0B88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BC3188-4569-46C3-B2E5-BF9A73EA3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9AF61-EA5E-4B09-ADF7-5102ABE583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Thursday, April 24, 2025</a:t>
            </a:r>
          </a:p>
        </p:txBody>
      </p:sp>
      <p:sp>
        <p:nvSpPr>
          <p:cNvPr id="5" name="Footer Placeholder 4">
            <a:extLst>
              <a:ext uri="{FF2B5EF4-FFF2-40B4-BE49-F238E27FC236}">
                <a16:creationId xmlns:a16="http://schemas.microsoft.com/office/drawing/2014/main" id="{620A762E-7DDD-48AE-9F2D-AAC94942E2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93F3ED-53AB-45A8-99B4-1E77592BA2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E4415-94B5-4B05-A23E-063E4450826F}" type="slidenum">
              <a:rPr lang="en-US" smtClean="0"/>
              <a:t>‹#›</a:t>
            </a:fld>
            <a:endParaRPr lang="en-US"/>
          </a:p>
        </p:txBody>
      </p:sp>
    </p:spTree>
    <p:extLst>
      <p:ext uri="{BB962C8B-B14F-4D97-AF65-F5344CB8AC3E}">
        <p14:creationId xmlns:p14="http://schemas.microsoft.com/office/powerpoint/2010/main" val="2836308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59CB-D44D-4B85-920D-A23B28691E6E}"/>
              </a:ext>
            </a:extLst>
          </p:cNvPr>
          <p:cNvSpPr>
            <a:spLocks noGrp="1"/>
          </p:cNvSpPr>
          <p:nvPr>
            <p:ph type="ctrTitle"/>
          </p:nvPr>
        </p:nvSpPr>
        <p:spPr>
          <a:xfrm>
            <a:off x="1524000" y="2876454"/>
            <a:ext cx="9144000" cy="1105091"/>
          </a:xfrm>
        </p:spPr>
        <p:txBody>
          <a:bodyPr anchor="ctr">
            <a:noAutofit/>
          </a:bodyPr>
          <a:lstStyle/>
          <a:p>
            <a:r>
              <a:rPr lang="en-US" sz="4000" b="1" dirty="0"/>
              <a:t>Adequate Housing And A Responsive-to-Challenges Environment</a:t>
            </a:r>
            <a:endParaRPr lang="en-US" sz="4000" dirty="0"/>
          </a:p>
        </p:txBody>
      </p:sp>
      <p:sp>
        <p:nvSpPr>
          <p:cNvPr id="3" name="Subtitle 2">
            <a:extLst>
              <a:ext uri="{FF2B5EF4-FFF2-40B4-BE49-F238E27FC236}">
                <a16:creationId xmlns:a16="http://schemas.microsoft.com/office/drawing/2014/main" id="{9BD0C2B2-F86F-4A11-AFDA-D880637485FF}"/>
              </a:ext>
            </a:extLst>
          </p:cNvPr>
          <p:cNvSpPr>
            <a:spLocks noGrp="1"/>
          </p:cNvSpPr>
          <p:nvPr>
            <p:ph type="subTitle" idx="1"/>
          </p:nvPr>
        </p:nvSpPr>
        <p:spPr>
          <a:xfrm>
            <a:off x="1524000" y="244948"/>
            <a:ext cx="9144000" cy="1755648"/>
          </a:xfrm>
        </p:spPr>
        <p:txBody>
          <a:bodyPr anchor="ctr">
            <a:noAutofit/>
          </a:bodyPr>
          <a:lstStyle/>
          <a:p>
            <a:pPr rtl="1"/>
            <a:r>
              <a:rPr lang="en-US" b="1" dirty="0"/>
              <a:t>Republic of Iraq</a:t>
            </a:r>
          </a:p>
          <a:p>
            <a:pPr rtl="1"/>
            <a:r>
              <a:rPr lang="en-US" b="1" dirty="0"/>
              <a:t>Ministry of Planning</a:t>
            </a:r>
          </a:p>
          <a:p>
            <a:pPr rtl="1"/>
            <a:r>
              <a:rPr lang="en-US" b="1" dirty="0"/>
              <a:t>Executive Management of The Poverty Reduction Policies</a:t>
            </a:r>
            <a:endParaRPr lang="en-US" dirty="0"/>
          </a:p>
        </p:txBody>
      </p:sp>
      <p:sp>
        <p:nvSpPr>
          <p:cNvPr id="4" name="Date Placeholder 3">
            <a:extLst>
              <a:ext uri="{FF2B5EF4-FFF2-40B4-BE49-F238E27FC236}">
                <a16:creationId xmlns:a16="http://schemas.microsoft.com/office/drawing/2014/main" id="{67BCC614-329D-457C-B69C-EE14ECF3ED8E}"/>
              </a:ext>
            </a:extLst>
          </p:cNvPr>
          <p:cNvSpPr>
            <a:spLocks noGrp="1"/>
          </p:cNvSpPr>
          <p:nvPr>
            <p:ph type="dt" sz="half" idx="10"/>
          </p:nvPr>
        </p:nvSpPr>
        <p:spPr/>
        <p:txBody>
          <a:bodyPr/>
          <a:lstStyle/>
          <a:p>
            <a:r>
              <a:rPr lang="en-US"/>
              <a:t>Thursday, April 24, 2025</a:t>
            </a:r>
            <a:endParaRPr lang="en-US" dirty="0"/>
          </a:p>
        </p:txBody>
      </p:sp>
      <p:pic>
        <p:nvPicPr>
          <p:cNvPr id="6" name="Graphic 5">
            <a:extLst>
              <a:ext uri="{FF2B5EF4-FFF2-40B4-BE49-F238E27FC236}">
                <a16:creationId xmlns:a16="http://schemas.microsoft.com/office/drawing/2014/main" id="{02F4B21F-A872-44E5-B86F-1213F55CC3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7887" y="244948"/>
            <a:ext cx="1800225" cy="1752600"/>
          </a:xfrm>
          <a:prstGeom prst="rect">
            <a:avLst/>
          </a:prstGeom>
        </p:spPr>
      </p:pic>
      <p:pic>
        <p:nvPicPr>
          <p:cNvPr id="1026" name="Picture 2" descr="الادارة التنفيذية لاستراتيجية التخفيف من الفقر">
            <a:extLst>
              <a:ext uri="{FF2B5EF4-FFF2-40B4-BE49-F238E27FC236}">
                <a16:creationId xmlns:a16="http://schemas.microsoft.com/office/drawing/2014/main" id="{40D2B6ED-EFCB-4131-9C6A-5247D189769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765" t="3757" r="9625" b="5098"/>
          <a:stretch/>
        </p:blipFill>
        <p:spPr bwMode="auto">
          <a:xfrm>
            <a:off x="623888" y="244948"/>
            <a:ext cx="1552703" cy="17556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E56A528-2581-41D4-BE30-F3A2245AAA53}"/>
              </a:ext>
            </a:extLst>
          </p:cNvPr>
          <p:cNvSpPr/>
          <p:nvPr/>
        </p:nvSpPr>
        <p:spPr>
          <a:xfrm>
            <a:off x="3701979" y="4857403"/>
            <a:ext cx="4788042" cy="369332"/>
          </a:xfrm>
          <a:prstGeom prst="rect">
            <a:avLst/>
          </a:prstGeom>
        </p:spPr>
        <p:txBody>
          <a:bodyPr wrap="none">
            <a:spAutoFit/>
          </a:bodyPr>
          <a:lstStyle/>
          <a:p>
            <a:r>
              <a:rPr lang="en-US" dirty="0"/>
              <a:t>24th COMCEC Poverty Alleviation Working Group</a:t>
            </a:r>
          </a:p>
        </p:txBody>
      </p:sp>
    </p:spTree>
    <p:extLst>
      <p:ext uri="{BB962C8B-B14F-4D97-AF65-F5344CB8AC3E}">
        <p14:creationId xmlns:p14="http://schemas.microsoft.com/office/powerpoint/2010/main" val="354138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86619"/>
            <a:ext cx="10515600" cy="1599248"/>
          </a:xfrm>
        </p:spPr>
        <p:txBody>
          <a:bodyPr>
            <a:normAutofit/>
          </a:bodyPr>
          <a:lstStyle/>
          <a:p>
            <a:pPr algn="ctr"/>
            <a:r>
              <a:rPr lang="en-US" sz="5400" dirty="0">
                <a:solidFill>
                  <a:srgbClr val="0070C0"/>
                </a:solidFill>
                <a:latin typeface="Andalus" panose="02020603050405020304" pitchFamily="18" charset="-78"/>
                <a:cs typeface="Andalus" panose="02020603050405020304" pitchFamily="18" charset="-78"/>
              </a:rPr>
              <a:t>Thank you for listening.</a:t>
            </a:r>
            <a:endParaRPr sz="6000" dirty="0">
              <a:solidFill>
                <a:srgbClr val="0070C0"/>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1572133"/>
            <a:ext cx="10515600" cy="1454531"/>
          </a:xfrm>
        </p:spPr>
        <p:txBody>
          <a:bodyPr>
            <a:normAutofit fontScale="92500" lnSpcReduction="10000"/>
          </a:bodyPr>
          <a:lstStyle/>
          <a:p>
            <a:pPr marL="0" indent="0" algn="just">
              <a:buNone/>
            </a:pPr>
            <a:r>
              <a:rPr lang="en-US" sz="2400" dirty="0"/>
              <a:t>Finally, we reaffirm our commitment to implement housing projects for the poor as a fundamental part of the poverty </a:t>
            </a:r>
            <a:r>
              <a:rPr lang="ar-IQ" sz="2400" dirty="0"/>
              <a:t>reduction strategy</a:t>
            </a:r>
            <a:r>
              <a:rPr lang="en-US" sz="2400" dirty="0"/>
              <a:t>, focusing on creating adequate housing and a responsive-to-challenges environment, working as part of the government's poverty reduction project in cooperation with other ministries and departments, looking forward to exchanging expertise with member states and strengthening international cooperation.</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1D50-A8DC-4B2F-8BE4-0B080F5262C8}"/>
              </a:ext>
            </a:extLst>
          </p:cNvPr>
          <p:cNvSpPr>
            <a:spLocks noGrp="1"/>
          </p:cNvSpPr>
          <p:nvPr>
            <p:ph type="title"/>
          </p:nvPr>
        </p:nvSpPr>
        <p:spPr/>
        <p:txBody>
          <a:bodyPr>
            <a:normAutofit/>
          </a:bodyPr>
          <a:lstStyle/>
          <a:p>
            <a:pPr rtl="1"/>
            <a:r>
              <a:rPr lang="en-US" sz="4000" dirty="0"/>
              <a:t>Introduction</a:t>
            </a:r>
          </a:p>
        </p:txBody>
      </p:sp>
      <p:sp>
        <p:nvSpPr>
          <p:cNvPr id="3" name="Content Placeholder 2">
            <a:extLst>
              <a:ext uri="{FF2B5EF4-FFF2-40B4-BE49-F238E27FC236}">
                <a16:creationId xmlns:a16="http://schemas.microsoft.com/office/drawing/2014/main" id="{F8CB9DF0-6613-4C46-AAF1-29FB99C478F2}"/>
              </a:ext>
            </a:extLst>
          </p:cNvPr>
          <p:cNvSpPr>
            <a:spLocks noGrp="1"/>
          </p:cNvSpPr>
          <p:nvPr>
            <p:ph idx="1"/>
          </p:nvPr>
        </p:nvSpPr>
        <p:spPr/>
        <p:txBody>
          <a:bodyPr>
            <a:noAutofit/>
          </a:bodyPr>
          <a:lstStyle/>
          <a:p>
            <a:pPr marL="0" indent="0" algn="just">
              <a:buNone/>
            </a:pPr>
            <a:r>
              <a:rPr lang="en-US" sz="2000" dirty="0"/>
              <a:t>Housing is one of the challenges facing the government in poverty reduction. A number of housing projects have been implemented in most governorates, with 1,988 housing units distributed in the governorates of Muthanna, </a:t>
            </a:r>
            <a:r>
              <a:rPr lang="en-US" sz="2000" dirty="0" err="1"/>
              <a:t>Wasit</a:t>
            </a:r>
            <a:r>
              <a:rPr lang="en-US" sz="2000" dirty="0"/>
              <a:t>, Diwaniyah, Kirkuk, and Anbar. Work is underway to implement a number of additional complexes, totaling 3,000 housing units. </a:t>
            </a:r>
          </a:p>
          <a:p>
            <a:pPr marL="0" indent="0" algn="just">
              <a:buNone/>
            </a:pPr>
            <a:r>
              <a:rPr lang="en-US" sz="2000" dirty="0"/>
              <a:t>Applications are submitted through an electronic form, which includes several questions, the answers are converted into points. Based on these points, applicants are evaluated electronically, and housing units are distributed free of charge to those in need. </a:t>
            </a:r>
          </a:p>
          <a:p>
            <a:pPr marL="0" indent="0" algn="just">
              <a:buNone/>
            </a:pPr>
            <a:r>
              <a:rPr lang="en-US" sz="2000" dirty="0"/>
              <a:t>We would also like to point out that the questions refer to the poorest groups, which are the disabled, families of martyrs, residents of informal settlements, those affected by displacement as a result of military operations, those with limited income, and those below the poverty line. The comparison is based on family size, the educational attainment of the household head, and other indicators that are updated semi-annually in a manner consistent with and designed to improve targeting of the poor.</a:t>
            </a:r>
            <a:endParaRPr lang="ar-IQ" sz="2000" dirty="0"/>
          </a:p>
        </p:txBody>
      </p:sp>
      <p:sp>
        <p:nvSpPr>
          <p:cNvPr id="4" name="Date Placeholder 3">
            <a:extLst>
              <a:ext uri="{FF2B5EF4-FFF2-40B4-BE49-F238E27FC236}">
                <a16:creationId xmlns:a16="http://schemas.microsoft.com/office/drawing/2014/main" id="{CBE92E74-1136-46CD-B2C9-C3BBB2D61D1B}"/>
              </a:ext>
            </a:extLst>
          </p:cNvPr>
          <p:cNvSpPr>
            <a:spLocks noGrp="1"/>
          </p:cNvSpPr>
          <p:nvPr>
            <p:ph type="dt" sz="half" idx="10"/>
          </p:nvPr>
        </p:nvSpPr>
        <p:spPr/>
        <p:txBody>
          <a:bodyPr/>
          <a:lstStyle/>
          <a:p>
            <a:r>
              <a:rPr lang="en-US"/>
              <a:t>Thursday, April 24, 2025</a:t>
            </a:r>
          </a:p>
        </p:txBody>
      </p:sp>
    </p:spTree>
    <p:extLst>
      <p:ext uri="{BB962C8B-B14F-4D97-AF65-F5344CB8AC3E}">
        <p14:creationId xmlns:p14="http://schemas.microsoft.com/office/powerpoint/2010/main" val="417977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944B-2C99-41BD-A51A-112928E6E529}"/>
              </a:ext>
            </a:extLst>
          </p:cNvPr>
          <p:cNvSpPr>
            <a:spLocks noGrp="1"/>
          </p:cNvSpPr>
          <p:nvPr>
            <p:ph type="title"/>
          </p:nvPr>
        </p:nvSpPr>
        <p:spPr/>
        <p:txBody>
          <a:bodyPr>
            <a:normAutofit/>
          </a:bodyPr>
          <a:lstStyle/>
          <a:p>
            <a:pPr algn="l"/>
            <a:r>
              <a:rPr lang="en-US" sz="4000" dirty="0"/>
              <a:t>The Problem</a:t>
            </a:r>
          </a:p>
        </p:txBody>
      </p:sp>
      <p:sp>
        <p:nvSpPr>
          <p:cNvPr id="3" name="Content Placeholder 2">
            <a:extLst>
              <a:ext uri="{FF2B5EF4-FFF2-40B4-BE49-F238E27FC236}">
                <a16:creationId xmlns:a16="http://schemas.microsoft.com/office/drawing/2014/main" id="{01AEE3C5-BB4C-47D7-BFC5-BF6E4DB445F2}"/>
              </a:ext>
            </a:extLst>
          </p:cNvPr>
          <p:cNvSpPr>
            <a:spLocks noGrp="1"/>
          </p:cNvSpPr>
          <p:nvPr>
            <p:ph idx="1"/>
          </p:nvPr>
        </p:nvSpPr>
        <p:spPr>
          <a:xfrm>
            <a:off x="838200" y="1825625"/>
            <a:ext cx="10515600" cy="1603375"/>
          </a:xfrm>
        </p:spPr>
        <p:txBody>
          <a:bodyPr>
            <a:normAutofit/>
          </a:bodyPr>
          <a:lstStyle/>
          <a:p>
            <a:pPr marL="0" indent="0" algn="just">
              <a:buNone/>
            </a:pPr>
            <a:r>
              <a:rPr lang="en-US" sz="2400" dirty="0"/>
              <a:t>The poor suffer from environmental problems in which they live, including poor housing quality, overcrowding, pollution, and inadequate infrastructure. Poor housing reflects and contributes to the deprivation they experience.</a:t>
            </a:r>
          </a:p>
        </p:txBody>
      </p:sp>
      <p:sp>
        <p:nvSpPr>
          <p:cNvPr id="4" name="Date Placeholder 3">
            <a:extLst>
              <a:ext uri="{FF2B5EF4-FFF2-40B4-BE49-F238E27FC236}">
                <a16:creationId xmlns:a16="http://schemas.microsoft.com/office/drawing/2014/main" id="{79B4E5B4-9EE8-4EB4-86F7-0352BA460677}"/>
              </a:ext>
            </a:extLst>
          </p:cNvPr>
          <p:cNvSpPr>
            <a:spLocks noGrp="1"/>
          </p:cNvSpPr>
          <p:nvPr>
            <p:ph type="dt" sz="half" idx="10"/>
          </p:nvPr>
        </p:nvSpPr>
        <p:spPr/>
        <p:txBody>
          <a:bodyPr/>
          <a:lstStyle/>
          <a:p>
            <a:r>
              <a:rPr lang="en-US"/>
              <a:t>Thursday, April 24, 2025</a:t>
            </a:r>
          </a:p>
        </p:txBody>
      </p:sp>
      <p:sp>
        <p:nvSpPr>
          <p:cNvPr id="6" name="Content Placeholder 2">
            <a:extLst>
              <a:ext uri="{FF2B5EF4-FFF2-40B4-BE49-F238E27FC236}">
                <a16:creationId xmlns:a16="http://schemas.microsoft.com/office/drawing/2014/main" id="{A82272D6-D015-4130-8E4E-B85164A5F473}"/>
              </a:ext>
            </a:extLst>
          </p:cNvPr>
          <p:cNvSpPr txBox="1">
            <a:spLocks/>
          </p:cNvSpPr>
          <p:nvPr/>
        </p:nvSpPr>
        <p:spPr>
          <a:xfrm>
            <a:off x="838200" y="4752975"/>
            <a:ext cx="105156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Providing a suitable housing environment for the poor.</a:t>
            </a:r>
          </a:p>
        </p:txBody>
      </p:sp>
      <p:sp>
        <p:nvSpPr>
          <p:cNvPr id="7" name="Title 1">
            <a:extLst>
              <a:ext uri="{FF2B5EF4-FFF2-40B4-BE49-F238E27FC236}">
                <a16:creationId xmlns:a16="http://schemas.microsoft.com/office/drawing/2014/main" id="{E1C1AC9C-92A8-4929-8FBA-983AE3A2F3FD}"/>
              </a:ext>
            </a:extLst>
          </p:cNvPr>
          <p:cNvSpPr txBox="1">
            <a:spLocks/>
          </p:cNvSpPr>
          <p:nvPr/>
        </p:nvSpPr>
        <p:spPr>
          <a:xfrm>
            <a:off x="838200" y="32885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4000" dirty="0"/>
              <a:t>The Goal</a:t>
            </a:r>
          </a:p>
        </p:txBody>
      </p:sp>
    </p:spTree>
    <p:extLst>
      <p:ext uri="{BB962C8B-B14F-4D97-AF65-F5344CB8AC3E}">
        <p14:creationId xmlns:p14="http://schemas.microsoft.com/office/powerpoint/2010/main" val="171334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2D39-2B47-4E43-997A-691C3CA64BE3}"/>
              </a:ext>
            </a:extLst>
          </p:cNvPr>
          <p:cNvSpPr>
            <a:spLocks noGrp="1"/>
          </p:cNvSpPr>
          <p:nvPr>
            <p:ph type="title"/>
          </p:nvPr>
        </p:nvSpPr>
        <p:spPr/>
        <p:txBody>
          <a:bodyPr>
            <a:normAutofit/>
          </a:bodyPr>
          <a:lstStyle/>
          <a:p>
            <a:pPr algn="l"/>
            <a:r>
              <a:rPr lang="en-US" sz="4000" dirty="0"/>
              <a:t>Activities</a:t>
            </a:r>
          </a:p>
        </p:txBody>
      </p:sp>
      <p:sp>
        <p:nvSpPr>
          <p:cNvPr id="3" name="Content Placeholder 2">
            <a:extLst>
              <a:ext uri="{FF2B5EF4-FFF2-40B4-BE49-F238E27FC236}">
                <a16:creationId xmlns:a16="http://schemas.microsoft.com/office/drawing/2014/main" id="{B59525FF-92EB-4503-BB82-BF9281C38411}"/>
              </a:ext>
            </a:extLst>
          </p:cNvPr>
          <p:cNvSpPr>
            <a:spLocks noGrp="1"/>
          </p:cNvSpPr>
          <p:nvPr>
            <p:ph idx="1"/>
          </p:nvPr>
        </p:nvSpPr>
        <p:spPr>
          <a:xfrm>
            <a:off x="838200" y="1825625"/>
            <a:ext cx="10515600" cy="1603375"/>
          </a:xfrm>
        </p:spPr>
        <p:txBody>
          <a:bodyPr>
            <a:normAutofit/>
          </a:bodyPr>
          <a:lstStyle/>
          <a:p>
            <a:pPr marL="514350" indent="-514350">
              <a:buFont typeface="+mj-lt"/>
              <a:buAutoNum type="arabicPeriod"/>
            </a:pPr>
            <a:r>
              <a:rPr lang="en-US" sz="2400" dirty="0"/>
              <a:t>Implementing affordable housing projects in poor areas.</a:t>
            </a:r>
          </a:p>
          <a:p>
            <a:pPr marL="514350" indent="-514350">
              <a:buFont typeface="+mj-lt"/>
              <a:buAutoNum type="arabicPeriod"/>
            </a:pPr>
            <a:r>
              <a:rPr lang="en-US" sz="2400" dirty="0"/>
              <a:t>Rehabilitating informal settlements.</a:t>
            </a:r>
          </a:p>
        </p:txBody>
      </p:sp>
      <p:sp>
        <p:nvSpPr>
          <p:cNvPr id="4" name="Date Placeholder 3">
            <a:extLst>
              <a:ext uri="{FF2B5EF4-FFF2-40B4-BE49-F238E27FC236}">
                <a16:creationId xmlns:a16="http://schemas.microsoft.com/office/drawing/2014/main" id="{69465922-A2BC-4F66-B195-D1AD8C80369D}"/>
              </a:ext>
            </a:extLst>
          </p:cNvPr>
          <p:cNvSpPr>
            <a:spLocks noGrp="1"/>
          </p:cNvSpPr>
          <p:nvPr>
            <p:ph type="dt" sz="half" idx="10"/>
          </p:nvPr>
        </p:nvSpPr>
        <p:spPr/>
        <p:txBody>
          <a:bodyPr/>
          <a:lstStyle/>
          <a:p>
            <a:r>
              <a:rPr lang="en-US"/>
              <a:t>Thursday, April 24, 2025</a:t>
            </a:r>
          </a:p>
        </p:txBody>
      </p:sp>
    </p:spTree>
    <p:extLst>
      <p:ext uri="{BB962C8B-B14F-4D97-AF65-F5344CB8AC3E}">
        <p14:creationId xmlns:p14="http://schemas.microsoft.com/office/powerpoint/2010/main" val="120883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1997-AAF6-4731-AA16-0433BDCCA72A}"/>
              </a:ext>
            </a:extLst>
          </p:cNvPr>
          <p:cNvSpPr>
            <a:spLocks noGrp="1"/>
          </p:cNvSpPr>
          <p:nvPr>
            <p:ph type="title"/>
          </p:nvPr>
        </p:nvSpPr>
        <p:spPr/>
        <p:txBody>
          <a:bodyPr>
            <a:normAutofit/>
          </a:bodyPr>
          <a:lstStyle/>
          <a:p>
            <a:pPr marL="514350" indent="-514350">
              <a:buFont typeface="+mj-lt"/>
              <a:buAutoNum type="arabicPeriod"/>
            </a:pPr>
            <a:r>
              <a:rPr lang="en-US" sz="4000" dirty="0"/>
              <a:t>Implementing affordable housing projects in poor areas.</a:t>
            </a:r>
          </a:p>
        </p:txBody>
      </p:sp>
      <p:graphicFrame>
        <p:nvGraphicFramePr>
          <p:cNvPr id="7" name="Content Placeholder 6">
            <a:extLst>
              <a:ext uri="{FF2B5EF4-FFF2-40B4-BE49-F238E27FC236}">
                <a16:creationId xmlns:a16="http://schemas.microsoft.com/office/drawing/2014/main" id="{30B92476-7039-4E47-8A45-CD89B6A71423}"/>
              </a:ext>
            </a:extLst>
          </p:cNvPr>
          <p:cNvGraphicFramePr>
            <a:graphicFrameLocks noGrp="1"/>
          </p:cNvGraphicFramePr>
          <p:nvPr>
            <p:ph idx="1"/>
            <p:extLst>
              <p:ext uri="{D42A27DB-BD31-4B8C-83A1-F6EECF244321}">
                <p14:modId xmlns:p14="http://schemas.microsoft.com/office/powerpoint/2010/main" val="240274585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3B3EFFFA-9064-4E94-9782-1733D21431C8}"/>
              </a:ext>
            </a:extLst>
          </p:cNvPr>
          <p:cNvSpPr>
            <a:spLocks noGrp="1"/>
          </p:cNvSpPr>
          <p:nvPr>
            <p:ph type="dt" sz="half" idx="10"/>
          </p:nvPr>
        </p:nvSpPr>
        <p:spPr/>
        <p:txBody>
          <a:bodyPr/>
          <a:lstStyle/>
          <a:p>
            <a:r>
              <a:rPr lang="en-US"/>
              <a:t>Thursday, April 24, 2025</a:t>
            </a:r>
          </a:p>
        </p:txBody>
      </p:sp>
    </p:spTree>
    <p:extLst>
      <p:ext uri="{BB962C8B-B14F-4D97-AF65-F5344CB8AC3E}">
        <p14:creationId xmlns:p14="http://schemas.microsoft.com/office/powerpoint/2010/main" val="113338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CDEB-BB4E-40EB-882F-5F6398B35166}"/>
              </a:ext>
            </a:extLst>
          </p:cNvPr>
          <p:cNvSpPr>
            <a:spLocks noGrp="1"/>
          </p:cNvSpPr>
          <p:nvPr>
            <p:ph type="title"/>
          </p:nvPr>
        </p:nvSpPr>
        <p:spPr/>
        <p:txBody>
          <a:bodyPr>
            <a:normAutofit/>
          </a:bodyPr>
          <a:lstStyle/>
          <a:p>
            <a:r>
              <a:rPr lang="en-US" sz="4000" dirty="0"/>
              <a:t>2. Rehabilitating informal settlements.</a:t>
            </a:r>
          </a:p>
        </p:txBody>
      </p:sp>
      <p:sp>
        <p:nvSpPr>
          <p:cNvPr id="4" name="Date Placeholder 3">
            <a:extLst>
              <a:ext uri="{FF2B5EF4-FFF2-40B4-BE49-F238E27FC236}">
                <a16:creationId xmlns:a16="http://schemas.microsoft.com/office/drawing/2014/main" id="{B827AF1A-D699-40C4-8B5B-74B016AFF283}"/>
              </a:ext>
            </a:extLst>
          </p:cNvPr>
          <p:cNvSpPr>
            <a:spLocks noGrp="1"/>
          </p:cNvSpPr>
          <p:nvPr>
            <p:ph type="dt" sz="half" idx="10"/>
          </p:nvPr>
        </p:nvSpPr>
        <p:spPr/>
        <p:txBody>
          <a:bodyPr/>
          <a:lstStyle/>
          <a:p>
            <a:r>
              <a:rPr lang="en-US"/>
              <a:t>Thursday, April 24, 2025</a:t>
            </a:r>
          </a:p>
        </p:txBody>
      </p:sp>
      <p:graphicFrame>
        <p:nvGraphicFramePr>
          <p:cNvPr id="5" name="Content Placeholder 6">
            <a:extLst>
              <a:ext uri="{FF2B5EF4-FFF2-40B4-BE49-F238E27FC236}">
                <a16:creationId xmlns:a16="http://schemas.microsoft.com/office/drawing/2014/main" id="{21EFDC6D-11C7-40A6-AABC-796BE6AF3624}"/>
              </a:ext>
            </a:extLst>
          </p:cNvPr>
          <p:cNvGraphicFramePr>
            <a:graphicFrameLocks noGrp="1"/>
          </p:cNvGraphicFramePr>
          <p:nvPr>
            <p:ph idx="1"/>
            <p:extLst>
              <p:ext uri="{D42A27DB-BD31-4B8C-83A1-F6EECF244321}">
                <p14:modId xmlns:p14="http://schemas.microsoft.com/office/powerpoint/2010/main" val="291111726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7540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2D39-2B47-4E43-997A-691C3CA64BE3}"/>
              </a:ext>
            </a:extLst>
          </p:cNvPr>
          <p:cNvSpPr>
            <a:spLocks noGrp="1"/>
          </p:cNvSpPr>
          <p:nvPr>
            <p:ph type="title"/>
          </p:nvPr>
        </p:nvSpPr>
        <p:spPr/>
        <p:txBody>
          <a:bodyPr>
            <a:normAutofit/>
          </a:bodyPr>
          <a:lstStyle/>
          <a:p>
            <a:pPr algn="l"/>
            <a:r>
              <a:rPr lang="en-US" sz="4000" dirty="0"/>
              <a:t>Challenges</a:t>
            </a:r>
          </a:p>
        </p:txBody>
      </p:sp>
      <p:sp>
        <p:nvSpPr>
          <p:cNvPr id="3" name="Content Placeholder 2">
            <a:extLst>
              <a:ext uri="{FF2B5EF4-FFF2-40B4-BE49-F238E27FC236}">
                <a16:creationId xmlns:a16="http://schemas.microsoft.com/office/drawing/2014/main" id="{B59525FF-92EB-4503-BB82-BF9281C38411}"/>
              </a:ext>
            </a:extLst>
          </p:cNvPr>
          <p:cNvSpPr>
            <a:spLocks noGrp="1"/>
          </p:cNvSpPr>
          <p:nvPr>
            <p:ph idx="1"/>
          </p:nvPr>
        </p:nvSpPr>
        <p:spPr>
          <a:xfrm>
            <a:off x="838200" y="1825625"/>
            <a:ext cx="10515600" cy="2613371"/>
          </a:xfrm>
        </p:spPr>
        <p:txBody>
          <a:bodyPr>
            <a:normAutofit/>
          </a:bodyPr>
          <a:lstStyle/>
          <a:p>
            <a:pPr marL="514350" indent="-514350" algn="just">
              <a:buFont typeface="+mj-lt"/>
              <a:buAutoNum type="arabicPeriod"/>
            </a:pPr>
            <a:r>
              <a:rPr lang="en-US" sz="2400" dirty="0"/>
              <a:t>The lack of prior land allocation and the presence of encroachments in some locations have delayed the implementation of a large number of projects.</a:t>
            </a:r>
          </a:p>
          <a:p>
            <a:pPr marL="514350" indent="-514350" algn="just">
              <a:buFont typeface="+mj-lt"/>
              <a:buAutoNum type="arabicPeriod"/>
            </a:pPr>
            <a:r>
              <a:rPr lang="en-US" sz="2400" dirty="0"/>
              <a:t>The lack of approved standard models for economic roles has led to variance in specifications and costs, obstructing listing and implementation procedures.</a:t>
            </a:r>
          </a:p>
          <a:p>
            <a:pPr marL="514350" indent="-514350" algn="just">
              <a:buFont typeface="+mj-lt"/>
              <a:buAutoNum type="arabicPeriod"/>
            </a:pPr>
            <a:r>
              <a:rPr lang="en-US" sz="2400" dirty="0"/>
              <a:t>The varying implementation costs among implementing agencies have affected the balance in project submissions.</a:t>
            </a:r>
          </a:p>
        </p:txBody>
      </p:sp>
      <p:sp>
        <p:nvSpPr>
          <p:cNvPr id="4" name="Date Placeholder 3">
            <a:extLst>
              <a:ext uri="{FF2B5EF4-FFF2-40B4-BE49-F238E27FC236}">
                <a16:creationId xmlns:a16="http://schemas.microsoft.com/office/drawing/2014/main" id="{69465922-A2BC-4F66-B195-D1AD8C80369D}"/>
              </a:ext>
            </a:extLst>
          </p:cNvPr>
          <p:cNvSpPr>
            <a:spLocks noGrp="1"/>
          </p:cNvSpPr>
          <p:nvPr>
            <p:ph type="dt" sz="half" idx="10"/>
          </p:nvPr>
        </p:nvSpPr>
        <p:spPr/>
        <p:txBody>
          <a:bodyPr/>
          <a:lstStyle/>
          <a:p>
            <a:r>
              <a:rPr lang="en-US"/>
              <a:t>Thursday, April 24, 2025</a:t>
            </a:r>
          </a:p>
        </p:txBody>
      </p:sp>
    </p:spTree>
    <p:extLst>
      <p:ext uri="{BB962C8B-B14F-4D97-AF65-F5344CB8AC3E}">
        <p14:creationId xmlns:p14="http://schemas.microsoft.com/office/powerpoint/2010/main" val="137788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70B8-F507-4AE2-ADDF-C5359E80BAB3}"/>
              </a:ext>
            </a:extLst>
          </p:cNvPr>
          <p:cNvSpPr>
            <a:spLocks noGrp="1"/>
          </p:cNvSpPr>
          <p:nvPr>
            <p:ph type="title"/>
          </p:nvPr>
        </p:nvSpPr>
        <p:spPr>
          <a:xfrm>
            <a:off x="838200" y="365125"/>
            <a:ext cx="10515600" cy="1366453"/>
          </a:xfrm>
        </p:spPr>
        <p:txBody>
          <a:bodyPr>
            <a:normAutofit/>
          </a:bodyPr>
          <a:lstStyle/>
          <a:p>
            <a:pPr algn="ctr" rtl="1"/>
            <a:r>
              <a:rPr lang="en-US" dirty="0"/>
              <a:t>Samples of residential units</a:t>
            </a:r>
            <a:endParaRPr lang="en-US" sz="4000" dirty="0"/>
          </a:p>
        </p:txBody>
      </p:sp>
      <p:sp>
        <p:nvSpPr>
          <p:cNvPr id="4" name="Date Placeholder 3">
            <a:extLst>
              <a:ext uri="{FF2B5EF4-FFF2-40B4-BE49-F238E27FC236}">
                <a16:creationId xmlns:a16="http://schemas.microsoft.com/office/drawing/2014/main" id="{D263681F-5377-49B1-8885-F6E02FB4CA96}"/>
              </a:ext>
            </a:extLst>
          </p:cNvPr>
          <p:cNvSpPr>
            <a:spLocks noGrp="1"/>
          </p:cNvSpPr>
          <p:nvPr>
            <p:ph type="dt" sz="half" idx="10"/>
          </p:nvPr>
        </p:nvSpPr>
        <p:spPr/>
        <p:txBody>
          <a:bodyPr/>
          <a:lstStyle/>
          <a:p>
            <a:r>
              <a:rPr lang="en-US"/>
              <a:t>Thursday, April 24, 2025</a:t>
            </a:r>
          </a:p>
        </p:txBody>
      </p:sp>
      <p:pic>
        <p:nvPicPr>
          <p:cNvPr id="6" name="صورة 1">
            <a:extLst>
              <a:ext uri="{FF2B5EF4-FFF2-40B4-BE49-F238E27FC236}">
                <a16:creationId xmlns:a16="http://schemas.microsoft.com/office/drawing/2014/main" id="{05BD9D60-F2EA-4C39-86B1-995DBDFB70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4235299" y="1642945"/>
            <a:ext cx="4162289" cy="2286000"/>
          </a:xfrm>
          <a:prstGeom prst="rect">
            <a:avLst/>
          </a:prstGeom>
          <a:noFill/>
          <a:ln>
            <a:noFill/>
          </a:ln>
        </p:spPr>
      </p:pic>
      <p:pic>
        <p:nvPicPr>
          <p:cNvPr id="8" name="صورة 81">
            <a:extLst>
              <a:ext uri="{FF2B5EF4-FFF2-40B4-BE49-F238E27FC236}">
                <a16:creationId xmlns:a16="http://schemas.microsoft.com/office/drawing/2014/main" id="{C93C998C-F162-4CB4-AAD5-E3E4B39E122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410713" y="4070350"/>
            <a:ext cx="3807619" cy="2286000"/>
          </a:xfrm>
          <a:prstGeom prst="rect">
            <a:avLst/>
          </a:prstGeom>
          <a:noFill/>
          <a:ln>
            <a:noFill/>
          </a:ln>
        </p:spPr>
      </p:pic>
      <p:pic>
        <p:nvPicPr>
          <p:cNvPr id="9" name="صورة 84">
            <a:extLst>
              <a:ext uri="{FF2B5EF4-FFF2-40B4-BE49-F238E27FC236}">
                <a16:creationId xmlns:a16="http://schemas.microsoft.com/office/drawing/2014/main" id="{5CB24937-A8FF-4A22-A227-DD827067B4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615689" y="4070350"/>
            <a:ext cx="3606484" cy="2286000"/>
          </a:xfrm>
          <a:prstGeom prst="rect">
            <a:avLst/>
          </a:prstGeom>
          <a:noFill/>
          <a:ln>
            <a:noFill/>
          </a:ln>
        </p:spPr>
      </p:pic>
    </p:spTree>
    <p:extLst>
      <p:ext uri="{BB962C8B-B14F-4D97-AF65-F5344CB8AC3E}">
        <p14:creationId xmlns:p14="http://schemas.microsoft.com/office/powerpoint/2010/main" val="17162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70B8-F507-4AE2-ADDF-C5359E80BAB3}"/>
              </a:ext>
            </a:extLst>
          </p:cNvPr>
          <p:cNvSpPr>
            <a:spLocks noGrp="1"/>
          </p:cNvSpPr>
          <p:nvPr>
            <p:ph type="title"/>
          </p:nvPr>
        </p:nvSpPr>
        <p:spPr>
          <a:xfrm>
            <a:off x="838200" y="365125"/>
            <a:ext cx="10515600" cy="1366453"/>
          </a:xfrm>
        </p:spPr>
        <p:txBody>
          <a:bodyPr>
            <a:normAutofit/>
          </a:bodyPr>
          <a:lstStyle/>
          <a:p>
            <a:pPr algn="ctr" rtl="1"/>
            <a:r>
              <a:rPr lang="en-US" dirty="0"/>
              <a:t>Part of the distribution of houses</a:t>
            </a:r>
            <a:endParaRPr lang="en-US" sz="4000" dirty="0"/>
          </a:p>
        </p:txBody>
      </p:sp>
      <p:sp>
        <p:nvSpPr>
          <p:cNvPr id="4" name="Date Placeholder 3">
            <a:extLst>
              <a:ext uri="{FF2B5EF4-FFF2-40B4-BE49-F238E27FC236}">
                <a16:creationId xmlns:a16="http://schemas.microsoft.com/office/drawing/2014/main" id="{D263681F-5377-49B1-8885-F6E02FB4CA96}"/>
              </a:ext>
            </a:extLst>
          </p:cNvPr>
          <p:cNvSpPr>
            <a:spLocks noGrp="1"/>
          </p:cNvSpPr>
          <p:nvPr>
            <p:ph type="dt" sz="half" idx="10"/>
          </p:nvPr>
        </p:nvSpPr>
        <p:spPr/>
        <p:txBody>
          <a:bodyPr/>
          <a:lstStyle/>
          <a:p>
            <a:r>
              <a:rPr lang="en-US"/>
              <a:t>Thursday, April 24, 2025</a:t>
            </a:r>
          </a:p>
        </p:txBody>
      </p:sp>
      <p:pic>
        <p:nvPicPr>
          <p:cNvPr id="6" name="صورة 1" descr="347404519_197913136541961_4954536649578479624_n">
            <a:extLst>
              <a:ext uri="{FF2B5EF4-FFF2-40B4-BE49-F238E27FC236}">
                <a16:creationId xmlns:a16="http://schemas.microsoft.com/office/drawing/2014/main" id="{05BD9D60-F2EA-4C39-86B1-995DBDFB70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731579"/>
            <a:ext cx="5029200" cy="2043856"/>
          </a:xfrm>
          <a:prstGeom prst="rect">
            <a:avLst/>
          </a:prstGeom>
          <a:noFill/>
          <a:ln>
            <a:noFill/>
          </a:ln>
        </p:spPr>
      </p:pic>
      <p:pic>
        <p:nvPicPr>
          <p:cNvPr id="8" name="صورة 81">
            <a:extLst>
              <a:ext uri="{FF2B5EF4-FFF2-40B4-BE49-F238E27FC236}">
                <a16:creationId xmlns:a16="http://schemas.microsoft.com/office/drawing/2014/main" id="{C93C998C-F162-4CB4-AAD5-E3E4B39E122A}"/>
              </a:ext>
            </a:extLst>
          </p:cNvPr>
          <p:cNvPicPr>
            <a:picLocks noChangeAspect="1"/>
          </p:cNvPicPr>
          <p:nvPr/>
        </p:nvPicPr>
        <p:blipFill rotWithShape="1">
          <a:blip r:embed="rId3">
            <a:extLst>
              <a:ext uri="{28A0092B-C50C-407E-A947-70E740481C1C}">
                <a14:useLocalDpi xmlns:a14="http://schemas.microsoft.com/office/drawing/2010/main" val="0"/>
              </a:ext>
            </a:extLst>
          </a:blip>
          <a:srcRect t="11980" r="10796" b="15338"/>
          <a:stretch/>
        </p:blipFill>
        <p:spPr bwMode="auto">
          <a:xfrm>
            <a:off x="6141722" y="3832127"/>
            <a:ext cx="2468880" cy="2122157"/>
          </a:xfrm>
          <a:prstGeom prst="rect">
            <a:avLst/>
          </a:prstGeom>
          <a:noFill/>
          <a:ln>
            <a:noFill/>
          </a:ln>
        </p:spPr>
      </p:pic>
      <p:pic>
        <p:nvPicPr>
          <p:cNvPr id="9" name="صورة 84">
            <a:extLst>
              <a:ext uri="{FF2B5EF4-FFF2-40B4-BE49-F238E27FC236}">
                <a16:creationId xmlns:a16="http://schemas.microsoft.com/office/drawing/2014/main" id="{5CB24937-A8FF-4A22-A227-DD827067B4AA}"/>
              </a:ext>
            </a:extLst>
          </p:cNvPr>
          <p:cNvPicPr>
            <a:picLocks noChangeAspect="1"/>
          </p:cNvPicPr>
          <p:nvPr/>
        </p:nvPicPr>
        <p:blipFill>
          <a:blip r:embed="rId4" cstate="print">
            <a:extLst>
              <a:ext uri="{28A0092B-C50C-407E-A947-70E740481C1C}">
                <a14:useLocalDpi xmlns:a14="http://schemas.microsoft.com/office/drawing/2010/main" val="0"/>
              </a:ext>
            </a:extLst>
          </a:blip>
          <a:srcRect l="13435" r="5374"/>
          <a:stretch>
            <a:fillRect/>
          </a:stretch>
        </p:blipFill>
        <p:spPr bwMode="auto">
          <a:xfrm>
            <a:off x="3581400" y="3832127"/>
            <a:ext cx="2468880" cy="2122157"/>
          </a:xfrm>
          <a:prstGeom prst="rect">
            <a:avLst/>
          </a:prstGeom>
          <a:noFill/>
          <a:ln>
            <a:noFill/>
          </a:ln>
        </p:spPr>
      </p:pic>
    </p:spTree>
    <p:extLst>
      <p:ext uri="{BB962C8B-B14F-4D97-AF65-F5344CB8AC3E}">
        <p14:creationId xmlns:p14="http://schemas.microsoft.com/office/powerpoint/2010/main" val="2801280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492</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Andalus</vt:lpstr>
      <vt:lpstr>Arial</vt:lpstr>
      <vt:lpstr>Calibri</vt:lpstr>
      <vt:lpstr>Calibri Light</vt:lpstr>
      <vt:lpstr>Office Theme</vt:lpstr>
      <vt:lpstr>Adequate Housing And A Responsive-to-Challenges Environment</vt:lpstr>
      <vt:lpstr>Introduction</vt:lpstr>
      <vt:lpstr>The Problem</vt:lpstr>
      <vt:lpstr>Activities</vt:lpstr>
      <vt:lpstr>Implementing affordable housing projects in poor areas.</vt:lpstr>
      <vt:lpstr>2. Rehabilitating informal settlements.</vt:lpstr>
      <vt:lpstr>Challenges</vt:lpstr>
      <vt:lpstr>Samples of residential units</vt:lpstr>
      <vt:lpstr>Part of the distribution of houses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سكن ملائم وبيئة مستجيبة للتحديات</dc:title>
  <dc:creator>Bariq Wifad</dc:creator>
  <cp:lastModifiedBy>Bariq Wifad</cp:lastModifiedBy>
  <cp:revision>7</cp:revision>
  <dcterms:created xsi:type="dcterms:W3CDTF">2025-04-11T14:26:12Z</dcterms:created>
  <dcterms:modified xsi:type="dcterms:W3CDTF">2025-04-11T19:15:54Z</dcterms:modified>
</cp:coreProperties>
</file>