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4" r:id="rId2"/>
    <p:sldId id="306" r:id="rId3"/>
    <p:sldId id="310" r:id="rId4"/>
    <p:sldId id="315" r:id="rId5"/>
    <p:sldId id="317" r:id="rId6"/>
    <p:sldId id="313" r:id="rId7"/>
    <p:sldId id="314" r:id="rId8"/>
    <p:sldId id="308" r:id="rId9"/>
    <p:sldId id="316" r:id="rId10"/>
    <p:sldId id="299" r:id="rId11"/>
    <p:sldId id="312" r:id="rId12"/>
    <p:sldId id="311" r:id="rId13"/>
    <p:sldId id="320" r:id="rId14"/>
    <p:sldId id="31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21914-76C4-4B3A-81A9-013D541DF39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FE177FB-9EBF-4CB6-B0DC-58788ECBB27B}">
      <dgm:prSet phldrT="[Text]" custT="1"/>
      <dgm:spPr>
        <a:solidFill>
          <a:srgbClr val="0000FF"/>
        </a:solidFill>
      </dgm:spPr>
      <dgm:t>
        <a:bodyPr/>
        <a:lstStyle/>
        <a:p>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Up-dating the data centers</a:t>
          </a:r>
          <a:endPar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142136F7-2C16-4BFC-9033-FA673F2A18A8}" type="parTrans" cxnId="{65ECC026-7D7A-496D-81D3-A98D840EB075}">
      <dgm:prSet/>
      <dgm:spPr/>
      <dgm:t>
        <a:bodyPr/>
        <a:lstStyle/>
        <a:p>
          <a:endParaRPr lang="en-US"/>
        </a:p>
      </dgm:t>
    </dgm:pt>
    <dgm:pt modelId="{4A08ECA4-97A0-42E9-B763-EF31D4639CB1}" type="sibTrans" cxnId="{65ECC026-7D7A-496D-81D3-A98D840EB075}">
      <dgm:prSet/>
      <dgm:spPr/>
      <dgm:t>
        <a:bodyPr/>
        <a:lstStyle/>
        <a:p>
          <a:endParaRPr lang="en-US"/>
        </a:p>
      </dgm:t>
    </dgm:pt>
    <dgm:pt modelId="{C380B268-8C40-4A08-8CFC-2C1DD74D8B60}">
      <dgm:prSet phldrT="[Text]" custT="1"/>
      <dgm:spPr>
        <a:solidFill>
          <a:srgbClr val="0000FF"/>
        </a:solidFill>
      </dgm:spPr>
      <dgm:t>
        <a:bodyPr/>
        <a:lstStyle/>
        <a:p>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To Provide developing &amp; completing plans</a:t>
          </a:r>
        </a:p>
      </dgm:t>
    </dgm:pt>
    <dgm:pt modelId="{918ABED0-BA03-4511-A32E-04346C1206A6}" type="parTrans" cxnId="{B3DF7586-C570-4A8E-AC08-894582374F4E}">
      <dgm:prSet/>
      <dgm:spPr/>
      <dgm:t>
        <a:bodyPr/>
        <a:lstStyle/>
        <a:p>
          <a:endParaRPr lang="en-US"/>
        </a:p>
      </dgm:t>
    </dgm:pt>
    <dgm:pt modelId="{AB1FB315-3AA2-46BD-BD01-FA221D18B0AC}" type="sibTrans" cxnId="{B3DF7586-C570-4A8E-AC08-894582374F4E}">
      <dgm:prSet/>
      <dgm:spPr/>
      <dgm:t>
        <a:bodyPr/>
        <a:lstStyle/>
        <a:p>
          <a:endParaRPr lang="en-US"/>
        </a:p>
      </dgm:t>
    </dgm:pt>
    <dgm:pt modelId="{8AC9638C-FED6-43A4-80F7-21CC444DB324}">
      <dgm:prSet phldrT="[Text]" custT="1"/>
      <dgm:spPr>
        <a:solidFill>
          <a:srgbClr val="0000FF"/>
        </a:solidFill>
      </dgm:spPr>
      <dgm:t>
        <a:bodyPr/>
        <a:lstStyle/>
        <a:p>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More accessibility to the social services centers</a:t>
          </a:r>
        </a:p>
      </dgm:t>
    </dgm:pt>
    <dgm:pt modelId="{05A43710-4BF6-4F52-8785-FBE0538365AF}" type="parTrans" cxnId="{EFFDC2D9-D052-4001-96BF-0FC17CBDACCC}">
      <dgm:prSet/>
      <dgm:spPr/>
      <dgm:t>
        <a:bodyPr/>
        <a:lstStyle/>
        <a:p>
          <a:endParaRPr lang="en-US"/>
        </a:p>
      </dgm:t>
    </dgm:pt>
    <dgm:pt modelId="{C5413D98-24FA-4EFD-9D9D-9FDAA864F5DD}" type="sibTrans" cxnId="{EFFDC2D9-D052-4001-96BF-0FC17CBDACCC}">
      <dgm:prSet/>
      <dgm:spPr/>
      <dgm:t>
        <a:bodyPr/>
        <a:lstStyle/>
        <a:p>
          <a:endParaRPr lang="en-US"/>
        </a:p>
      </dgm:t>
    </dgm:pt>
    <dgm:pt modelId="{EDD79350-3052-4908-B9C9-ECD5E344F819}">
      <dgm:prSet phldrT="[Text]" custT="1"/>
      <dgm:spPr>
        <a:solidFill>
          <a:srgbClr val="0000FF"/>
        </a:solidFill>
      </dgm:spPr>
      <dgm:t>
        <a:bodyPr/>
        <a:lstStyle/>
        <a:p>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Mobilization &amp;Utilization of the sources of the people partnerships</a:t>
          </a:r>
        </a:p>
      </dgm:t>
    </dgm:pt>
    <dgm:pt modelId="{0F186BB8-C73B-496F-8221-C0D283252C06}" type="parTrans" cxnId="{0E6EE45B-5334-4B0E-B8E4-150F726B73E3}">
      <dgm:prSet/>
      <dgm:spPr/>
      <dgm:t>
        <a:bodyPr/>
        <a:lstStyle/>
        <a:p>
          <a:endParaRPr lang="en-US"/>
        </a:p>
      </dgm:t>
    </dgm:pt>
    <dgm:pt modelId="{1F267C43-392D-44FE-BFC7-9A91F781A184}" type="sibTrans" cxnId="{0E6EE45B-5334-4B0E-B8E4-150F726B73E3}">
      <dgm:prSet/>
      <dgm:spPr/>
      <dgm:t>
        <a:bodyPr/>
        <a:lstStyle/>
        <a:p>
          <a:endParaRPr lang="en-US"/>
        </a:p>
      </dgm:t>
    </dgm:pt>
    <dgm:pt modelId="{24969BDC-152F-44B9-A810-84D8BF671583}" type="pres">
      <dgm:prSet presAssocID="{F9921914-76C4-4B3A-81A9-013D541DF39A}" presName="cycle" presStyleCnt="0">
        <dgm:presLayoutVars>
          <dgm:dir/>
          <dgm:resizeHandles val="exact"/>
        </dgm:presLayoutVars>
      </dgm:prSet>
      <dgm:spPr/>
      <dgm:t>
        <a:bodyPr/>
        <a:lstStyle/>
        <a:p>
          <a:pPr rtl="1"/>
          <a:endParaRPr lang="fa-IR"/>
        </a:p>
      </dgm:t>
    </dgm:pt>
    <dgm:pt modelId="{B1A1E893-2D2C-4BEB-8538-F96A2F214757}" type="pres">
      <dgm:prSet presAssocID="{EFE177FB-9EBF-4CB6-B0DC-58788ECBB27B}" presName="node" presStyleLbl="node1" presStyleIdx="0" presStyleCnt="4" custScaleX="129772" custScaleY="101698" custRadScaleRad="105683" custRadScaleInc="-7848">
        <dgm:presLayoutVars>
          <dgm:bulletEnabled val="1"/>
        </dgm:presLayoutVars>
      </dgm:prSet>
      <dgm:spPr/>
      <dgm:t>
        <a:bodyPr/>
        <a:lstStyle/>
        <a:p>
          <a:pPr rtl="1"/>
          <a:endParaRPr lang="fa-IR"/>
        </a:p>
      </dgm:t>
    </dgm:pt>
    <dgm:pt modelId="{E7AC9F0C-F641-4FB2-AFBD-C2CD5C39E5E8}" type="pres">
      <dgm:prSet presAssocID="{EFE177FB-9EBF-4CB6-B0DC-58788ECBB27B}" presName="spNode" presStyleCnt="0"/>
      <dgm:spPr/>
    </dgm:pt>
    <dgm:pt modelId="{D28F3535-0635-4F11-A053-DA10559B80EC}" type="pres">
      <dgm:prSet presAssocID="{4A08ECA4-97A0-42E9-B763-EF31D4639CB1}" presName="sibTrans" presStyleLbl="sibTrans1D1" presStyleIdx="0" presStyleCnt="4"/>
      <dgm:spPr/>
      <dgm:t>
        <a:bodyPr/>
        <a:lstStyle/>
        <a:p>
          <a:pPr rtl="1"/>
          <a:endParaRPr lang="fa-IR"/>
        </a:p>
      </dgm:t>
    </dgm:pt>
    <dgm:pt modelId="{C4640FD0-785E-4F3E-9CF3-F8CBE51B0AE8}" type="pres">
      <dgm:prSet presAssocID="{C380B268-8C40-4A08-8CFC-2C1DD74D8B60}" presName="node" presStyleLbl="node1" presStyleIdx="1" presStyleCnt="4" custScaleX="163188" custScaleY="107535" custRadScaleRad="106553" custRadScaleInc="-22201">
        <dgm:presLayoutVars>
          <dgm:bulletEnabled val="1"/>
        </dgm:presLayoutVars>
      </dgm:prSet>
      <dgm:spPr/>
      <dgm:t>
        <a:bodyPr/>
        <a:lstStyle/>
        <a:p>
          <a:endParaRPr lang="en-US"/>
        </a:p>
      </dgm:t>
    </dgm:pt>
    <dgm:pt modelId="{880D2E2B-E1FA-4822-AD0C-1A74418A765E}" type="pres">
      <dgm:prSet presAssocID="{C380B268-8C40-4A08-8CFC-2C1DD74D8B60}" presName="spNode" presStyleCnt="0"/>
      <dgm:spPr/>
    </dgm:pt>
    <dgm:pt modelId="{21234693-602F-4E10-A451-D1230D6E5CA0}" type="pres">
      <dgm:prSet presAssocID="{AB1FB315-3AA2-46BD-BD01-FA221D18B0AC}" presName="sibTrans" presStyleLbl="sibTrans1D1" presStyleIdx="1" presStyleCnt="4"/>
      <dgm:spPr/>
      <dgm:t>
        <a:bodyPr/>
        <a:lstStyle/>
        <a:p>
          <a:pPr rtl="1"/>
          <a:endParaRPr lang="fa-IR"/>
        </a:p>
      </dgm:t>
    </dgm:pt>
    <dgm:pt modelId="{D9BAB8B6-6F10-4D55-A16A-3DA45A4473CE}" type="pres">
      <dgm:prSet presAssocID="{8AC9638C-FED6-43A4-80F7-21CC444DB324}" presName="node" presStyleLbl="node1" presStyleIdx="2" presStyleCnt="4" custScaleX="176604" custScaleY="80478" custRadScaleRad="102640" custRadScaleInc="18403">
        <dgm:presLayoutVars>
          <dgm:bulletEnabled val="1"/>
        </dgm:presLayoutVars>
      </dgm:prSet>
      <dgm:spPr/>
      <dgm:t>
        <a:bodyPr/>
        <a:lstStyle/>
        <a:p>
          <a:pPr rtl="1"/>
          <a:endParaRPr lang="fa-IR"/>
        </a:p>
      </dgm:t>
    </dgm:pt>
    <dgm:pt modelId="{F849325D-3568-4529-B578-FCF98A8CFA2A}" type="pres">
      <dgm:prSet presAssocID="{8AC9638C-FED6-43A4-80F7-21CC444DB324}" presName="spNode" presStyleCnt="0"/>
      <dgm:spPr/>
    </dgm:pt>
    <dgm:pt modelId="{8F730973-8772-43E9-8BDD-91D041667D4D}" type="pres">
      <dgm:prSet presAssocID="{C5413D98-24FA-4EFD-9D9D-9FDAA864F5DD}" presName="sibTrans" presStyleLbl="sibTrans1D1" presStyleIdx="2" presStyleCnt="4"/>
      <dgm:spPr/>
      <dgm:t>
        <a:bodyPr/>
        <a:lstStyle/>
        <a:p>
          <a:pPr rtl="1"/>
          <a:endParaRPr lang="fa-IR"/>
        </a:p>
      </dgm:t>
    </dgm:pt>
    <dgm:pt modelId="{3CA8ACB0-3F52-4C12-AA64-6A2ECB3804A1}" type="pres">
      <dgm:prSet presAssocID="{EDD79350-3052-4908-B9C9-ECD5E344F819}" presName="node" presStyleLbl="node1" presStyleIdx="3" presStyleCnt="4" custScaleX="193491" custScaleY="122078" custRadScaleRad="120515" custRadScaleInc="5258">
        <dgm:presLayoutVars>
          <dgm:bulletEnabled val="1"/>
        </dgm:presLayoutVars>
      </dgm:prSet>
      <dgm:spPr/>
      <dgm:t>
        <a:bodyPr/>
        <a:lstStyle/>
        <a:p>
          <a:pPr rtl="1"/>
          <a:endParaRPr lang="fa-IR"/>
        </a:p>
      </dgm:t>
    </dgm:pt>
    <dgm:pt modelId="{8BCFAB7D-7B5A-4F57-AFEB-D33E0FF7BE08}" type="pres">
      <dgm:prSet presAssocID="{EDD79350-3052-4908-B9C9-ECD5E344F819}" presName="spNode" presStyleCnt="0"/>
      <dgm:spPr/>
    </dgm:pt>
    <dgm:pt modelId="{62F7CACC-4A2F-4FD3-951A-0D3105089B70}" type="pres">
      <dgm:prSet presAssocID="{1F267C43-392D-44FE-BFC7-9A91F781A184}" presName="sibTrans" presStyleLbl="sibTrans1D1" presStyleIdx="3" presStyleCnt="4"/>
      <dgm:spPr/>
      <dgm:t>
        <a:bodyPr/>
        <a:lstStyle/>
        <a:p>
          <a:pPr rtl="1"/>
          <a:endParaRPr lang="fa-IR"/>
        </a:p>
      </dgm:t>
    </dgm:pt>
  </dgm:ptLst>
  <dgm:cxnLst>
    <dgm:cxn modelId="{FB036C75-5473-49E2-B9AD-8005FD57FD38}" type="presOf" srcId="{AB1FB315-3AA2-46BD-BD01-FA221D18B0AC}" destId="{21234693-602F-4E10-A451-D1230D6E5CA0}" srcOrd="0" destOrd="0" presId="urn:microsoft.com/office/officeart/2005/8/layout/cycle5"/>
    <dgm:cxn modelId="{CBD2516F-AD3E-47AA-AC1C-E7A884834AAC}" type="presOf" srcId="{EDD79350-3052-4908-B9C9-ECD5E344F819}" destId="{3CA8ACB0-3F52-4C12-AA64-6A2ECB3804A1}" srcOrd="0" destOrd="0" presId="urn:microsoft.com/office/officeart/2005/8/layout/cycle5"/>
    <dgm:cxn modelId="{AAC7DC24-5B14-41B5-9941-DEF1C5D4E9B0}" type="presOf" srcId="{C5413D98-24FA-4EFD-9D9D-9FDAA864F5DD}" destId="{8F730973-8772-43E9-8BDD-91D041667D4D}" srcOrd="0" destOrd="0" presId="urn:microsoft.com/office/officeart/2005/8/layout/cycle5"/>
    <dgm:cxn modelId="{9722A2FB-A6A4-4653-8CA2-F6C9C83E92C9}" type="presOf" srcId="{1F267C43-392D-44FE-BFC7-9A91F781A184}" destId="{62F7CACC-4A2F-4FD3-951A-0D3105089B70}" srcOrd="0" destOrd="0" presId="urn:microsoft.com/office/officeart/2005/8/layout/cycle5"/>
    <dgm:cxn modelId="{B3DF7586-C570-4A8E-AC08-894582374F4E}" srcId="{F9921914-76C4-4B3A-81A9-013D541DF39A}" destId="{C380B268-8C40-4A08-8CFC-2C1DD74D8B60}" srcOrd="1" destOrd="0" parTransId="{918ABED0-BA03-4511-A32E-04346C1206A6}" sibTransId="{AB1FB315-3AA2-46BD-BD01-FA221D18B0AC}"/>
    <dgm:cxn modelId="{EFFDC2D9-D052-4001-96BF-0FC17CBDACCC}" srcId="{F9921914-76C4-4B3A-81A9-013D541DF39A}" destId="{8AC9638C-FED6-43A4-80F7-21CC444DB324}" srcOrd="2" destOrd="0" parTransId="{05A43710-4BF6-4F52-8785-FBE0538365AF}" sibTransId="{C5413D98-24FA-4EFD-9D9D-9FDAA864F5DD}"/>
    <dgm:cxn modelId="{C6D060B1-EA27-4D4E-94A6-8A35281F9D90}" type="presOf" srcId="{F9921914-76C4-4B3A-81A9-013D541DF39A}" destId="{24969BDC-152F-44B9-A810-84D8BF671583}" srcOrd="0" destOrd="0" presId="urn:microsoft.com/office/officeart/2005/8/layout/cycle5"/>
    <dgm:cxn modelId="{0E6EE45B-5334-4B0E-B8E4-150F726B73E3}" srcId="{F9921914-76C4-4B3A-81A9-013D541DF39A}" destId="{EDD79350-3052-4908-B9C9-ECD5E344F819}" srcOrd="3" destOrd="0" parTransId="{0F186BB8-C73B-496F-8221-C0D283252C06}" sibTransId="{1F267C43-392D-44FE-BFC7-9A91F781A184}"/>
    <dgm:cxn modelId="{65ECC026-7D7A-496D-81D3-A98D840EB075}" srcId="{F9921914-76C4-4B3A-81A9-013D541DF39A}" destId="{EFE177FB-9EBF-4CB6-B0DC-58788ECBB27B}" srcOrd="0" destOrd="0" parTransId="{142136F7-2C16-4BFC-9033-FA673F2A18A8}" sibTransId="{4A08ECA4-97A0-42E9-B763-EF31D4639CB1}"/>
    <dgm:cxn modelId="{5B61A963-7705-49DF-8CAC-6878159BF1B4}" type="presOf" srcId="{EFE177FB-9EBF-4CB6-B0DC-58788ECBB27B}" destId="{B1A1E893-2D2C-4BEB-8538-F96A2F214757}" srcOrd="0" destOrd="0" presId="urn:microsoft.com/office/officeart/2005/8/layout/cycle5"/>
    <dgm:cxn modelId="{68564F42-DBCD-4F02-A517-B314C53C1C1D}" type="presOf" srcId="{C380B268-8C40-4A08-8CFC-2C1DD74D8B60}" destId="{C4640FD0-785E-4F3E-9CF3-F8CBE51B0AE8}" srcOrd="0" destOrd="0" presId="urn:microsoft.com/office/officeart/2005/8/layout/cycle5"/>
    <dgm:cxn modelId="{1F5BE2EE-2CAA-4C00-9BAA-37F6C964392F}" type="presOf" srcId="{8AC9638C-FED6-43A4-80F7-21CC444DB324}" destId="{D9BAB8B6-6F10-4D55-A16A-3DA45A4473CE}" srcOrd="0" destOrd="0" presId="urn:microsoft.com/office/officeart/2005/8/layout/cycle5"/>
    <dgm:cxn modelId="{FD16A32F-C1B1-484D-8DF0-CE47A48AE889}" type="presOf" srcId="{4A08ECA4-97A0-42E9-B763-EF31D4639CB1}" destId="{D28F3535-0635-4F11-A053-DA10559B80EC}" srcOrd="0" destOrd="0" presId="urn:microsoft.com/office/officeart/2005/8/layout/cycle5"/>
    <dgm:cxn modelId="{C960A3C2-452D-47F5-B210-7695BF15A2BC}" type="presParOf" srcId="{24969BDC-152F-44B9-A810-84D8BF671583}" destId="{B1A1E893-2D2C-4BEB-8538-F96A2F214757}" srcOrd="0" destOrd="0" presId="urn:microsoft.com/office/officeart/2005/8/layout/cycle5"/>
    <dgm:cxn modelId="{2E1E8610-6C18-473D-B015-82DB3D9D2D75}" type="presParOf" srcId="{24969BDC-152F-44B9-A810-84D8BF671583}" destId="{E7AC9F0C-F641-4FB2-AFBD-C2CD5C39E5E8}" srcOrd="1" destOrd="0" presId="urn:microsoft.com/office/officeart/2005/8/layout/cycle5"/>
    <dgm:cxn modelId="{F952A18F-F992-40DD-88E8-D866AB5CCBA3}" type="presParOf" srcId="{24969BDC-152F-44B9-A810-84D8BF671583}" destId="{D28F3535-0635-4F11-A053-DA10559B80EC}" srcOrd="2" destOrd="0" presId="urn:microsoft.com/office/officeart/2005/8/layout/cycle5"/>
    <dgm:cxn modelId="{FA26B783-D025-45DF-B428-B73CED275243}" type="presParOf" srcId="{24969BDC-152F-44B9-A810-84D8BF671583}" destId="{C4640FD0-785E-4F3E-9CF3-F8CBE51B0AE8}" srcOrd="3" destOrd="0" presId="urn:microsoft.com/office/officeart/2005/8/layout/cycle5"/>
    <dgm:cxn modelId="{69846553-9047-4430-976E-B057B9D0257C}" type="presParOf" srcId="{24969BDC-152F-44B9-A810-84D8BF671583}" destId="{880D2E2B-E1FA-4822-AD0C-1A74418A765E}" srcOrd="4" destOrd="0" presId="urn:microsoft.com/office/officeart/2005/8/layout/cycle5"/>
    <dgm:cxn modelId="{8E2F2AE8-EBDE-4C22-B318-75DF4D6DDF61}" type="presParOf" srcId="{24969BDC-152F-44B9-A810-84D8BF671583}" destId="{21234693-602F-4E10-A451-D1230D6E5CA0}" srcOrd="5" destOrd="0" presId="urn:microsoft.com/office/officeart/2005/8/layout/cycle5"/>
    <dgm:cxn modelId="{10A0F58E-CDE9-4036-8D32-11239C9A8783}" type="presParOf" srcId="{24969BDC-152F-44B9-A810-84D8BF671583}" destId="{D9BAB8B6-6F10-4D55-A16A-3DA45A4473CE}" srcOrd="6" destOrd="0" presId="urn:microsoft.com/office/officeart/2005/8/layout/cycle5"/>
    <dgm:cxn modelId="{99A46DB0-3C21-4721-AC2E-0105EA4942D9}" type="presParOf" srcId="{24969BDC-152F-44B9-A810-84D8BF671583}" destId="{F849325D-3568-4529-B578-FCF98A8CFA2A}" srcOrd="7" destOrd="0" presId="urn:microsoft.com/office/officeart/2005/8/layout/cycle5"/>
    <dgm:cxn modelId="{5E757733-45DD-4B6F-B6F0-27F2A5B1211E}" type="presParOf" srcId="{24969BDC-152F-44B9-A810-84D8BF671583}" destId="{8F730973-8772-43E9-8BDD-91D041667D4D}" srcOrd="8" destOrd="0" presId="urn:microsoft.com/office/officeart/2005/8/layout/cycle5"/>
    <dgm:cxn modelId="{D5C17A17-1382-4E84-8E79-BBE6F84EBE4B}" type="presParOf" srcId="{24969BDC-152F-44B9-A810-84D8BF671583}" destId="{3CA8ACB0-3F52-4C12-AA64-6A2ECB3804A1}" srcOrd="9" destOrd="0" presId="urn:microsoft.com/office/officeart/2005/8/layout/cycle5"/>
    <dgm:cxn modelId="{D6436E6D-23A1-4FE6-A25B-6C1E20265F6E}" type="presParOf" srcId="{24969BDC-152F-44B9-A810-84D8BF671583}" destId="{8BCFAB7D-7B5A-4F57-AFEB-D33E0FF7BE08}" srcOrd="10" destOrd="0" presId="urn:microsoft.com/office/officeart/2005/8/layout/cycle5"/>
    <dgm:cxn modelId="{A948C526-0055-403D-8B57-E213E10513F1}" type="presParOf" srcId="{24969BDC-152F-44B9-A810-84D8BF671583}" destId="{62F7CACC-4A2F-4FD3-951A-0D3105089B70}" srcOrd="11" destOrd="0" presId="urn:microsoft.com/office/officeart/2005/8/layout/cycle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8C624-5718-416C-BE89-CE0B431ACB3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C22D547-9D24-46DA-85DE-A0031C71EF8B}">
      <dgm:prSet phldrT="[Text]" custT="1"/>
      <dgm:spPr/>
      <dgm:t>
        <a:bodyPr/>
        <a:lstStyle/>
        <a:p>
          <a:pPr algn="just" rtl="0"/>
          <a:r>
            <a:rPr lang="en-US" sz="1400" b="1" dirty="0" smtClean="0">
              <a:solidFill>
                <a:schemeClr val="tx1"/>
              </a:solidFill>
              <a:latin typeface="Times New Roman" pitchFamily="18" charset="0"/>
              <a:cs typeface="Times New Roman" pitchFamily="18" charset="0"/>
            </a:rPr>
            <a:t>Revising the criteria of the possess and poverty in the villages with over 20 families(households) and providing the new criteria by planning and budget organization</a:t>
          </a:r>
          <a:endParaRPr lang="en-US" sz="1400" b="1" dirty="0">
            <a:solidFill>
              <a:schemeClr val="tx1"/>
            </a:solidFill>
            <a:latin typeface="Times New Roman" pitchFamily="18" charset="0"/>
            <a:cs typeface="Times New Roman" pitchFamily="18" charset="0"/>
          </a:endParaRPr>
        </a:p>
      </dgm:t>
    </dgm:pt>
    <dgm:pt modelId="{2911F1F8-03C3-4FDA-A2DC-9B0EE4041301}" type="parTrans" cxnId="{CA61C87D-8896-47DC-9052-D0299DFADBEA}">
      <dgm:prSet/>
      <dgm:spPr/>
      <dgm:t>
        <a:bodyPr/>
        <a:lstStyle/>
        <a:p>
          <a:endParaRPr lang="en-US" sz="1400" b="1">
            <a:solidFill>
              <a:schemeClr val="tx1"/>
            </a:solidFill>
            <a:cs typeface="B Nazanin" panose="00000400000000000000" pitchFamily="2" charset="-78"/>
          </a:endParaRPr>
        </a:p>
      </dgm:t>
    </dgm:pt>
    <dgm:pt modelId="{09BE75AE-EF17-4B8E-AD67-50E886773BF3}" type="sibTrans" cxnId="{CA61C87D-8896-47DC-9052-D0299DFADBEA}">
      <dgm:prSet/>
      <dgm:spPr/>
      <dgm:t>
        <a:bodyPr/>
        <a:lstStyle/>
        <a:p>
          <a:endParaRPr lang="en-US" sz="1400" b="1">
            <a:solidFill>
              <a:schemeClr val="tx1"/>
            </a:solidFill>
            <a:cs typeface="B Nazanin" panose="00000400000000000000" pitchFamily="2" charset="-78"/>
          </a:endParaRPr>
        </a:p>
      </dgm:t>
    </dgm:pt>
    <dgm:pt modelId="{D3FB6709-A1B5-4AF1-8BD5-787E8F611D69}">
      <dgm:prSet custT="1"/>
      <dgm:spPr/>
      <dgm:t>
        <a:bodyPr/>
        <a:lstStyle/>
        <a:p>
          <a:pPr algn="just"/>
          <a:r>
            <a:rPr lang="en-US" sz="1400" b="1" dirty="0" smtClean="0">
              <a:solidFill>
                <a:schemeClr val="tx1"/>
              </a:solidFill>
              <a:latin typeface="Times New Roman" pitchFamily="18" charset="0"/>
              <a:cs typeface="Times New Roman" pitchFamily="18" charset="0"/>
            </a:rPr>
            <a:t>Considering the re-distribution of the credits to the </a:t>
          </a:r>
          <a:r>
            <a:rPr lang="en-US" sz="1400" b="1" dirty="0" err="1" smtClean="0">
              <a:solidFill>
                <a:schemeClr val="tx1"/>
              </a:solidFill>
              <a:latin typeface="Times New Roman" pitchFamily="18" charset="0"/>
              <a:cs typeface="Times New Roman" pitchFamily="18" charset="0"/>
            </a:rPr>
            <a:t>unti</a:t>
          </a:r>
          <a:r>
            <a:rPr lang="en-US" sz="1400" b="1" dirty="0" smtClean="0">
              <a:solidFill>
                <a:schemeClr val="tx1"/>
              </a:solidFill>
              <a:latin typeface="Times New Roman" pitchFamily="18" charset="0"/>
              <a:cs typeface="Times New Roman" pitchFamily="18" charset="0"/>
            </a:rPr>
            <a:t>- poverty projects</a:t>
          </a:r>
          <a:endParaRPr lang="en-US" sz="1400" b="1" dirty="0">
            <a:solidFill>
              <a:schemeClr val="tx1"/>
            </a:solidFill>
            <a:latin typeface="Times New Roman" pitchFamily="18" charset="0"/>
            <a:cs typeface="Times New Roman" pitchFamily="18" charset="0"/>
          </a:endParaRPr>
        </a:p>
      </dgm:t>
    </dgm:pt>
    <dgm:pt modelId="{65CD6A63-279D-41F8-A289-BAC1261574BF}" type="parTrans" cxnId="{F7A3985E-8C52-4869-8226-649F35D6E400}">
      <dgm:prSet/>
      <dgm:spPr/>
      <dgm:t>
        <a:bodyPr/>
        <a:lstStyle/>
        <a:p>
          <a:endParaRPr lang="en-US" sz="1400" b="1">
            <a:solidFill>
              <a:schemeClr val="tx1"/>
            </a:solidFill>
            <a:cs typeface="B Nazanin" panose="00000400000000000000" pitchFamily="2" charset="-78"/>
          </a:endParaRPr>
        </a:p>
      </dgm:t>
    </dgm:pt>
    <dgm:pt modelId="{9757CEF8-E28B-4B79-9DA5-904B14AD02E6}" type="sibTrans" cxnId="{F7A3985E-8C52-4869-8226-649F35D6E400}">
      <dgm:prSet/>
      <dgm:spPr/>
      <dgm:t>
        <a:bodyPr/>
        <a:lstStyle/>
        <a:p>
          <a:endParaRPr lang="en-US" sz="1400" b="1">
            <a:solidFill>
              <a:schemeClr val="tx1"/>
            </a:solidFill>
            <a:cs typeface="B Nazanin" panose="00000400000000000000" pitchFamily="2" charset="-78"/>
          </a:endParaRPr>
        </a:p>
      </dgm:t>
    </dgm:pt>
    <dgm:pt modelId="{474A7DC9-BD83-480C-96A5-DC8618359217}">
      <dgm:prSet custT="1"/>
      <dgm:spPr/>
      <dgm:t>
        <a:bodyPr/>
        <a:lstStyle/>
        <a:p>
          <a:pPr algn="just"/>
          <a:r>
            <a:rPr lang="en-US" sz="1400" b="1" dirty="0" smtClean="0">
              <a:solidFill>
                <a:schemeClr val="tx1"/>
              </a:solidFill>
              <a:latin typeface="Times New Roman" pitchFamily="18" charset="0"/>
              <a:cs typeface="Times New Roman" pitchFamily="18" charset="0"/>
            </a:rPr>
            <a:t>Follow- up the implementation of the rural roads in the provinces of the country</a:t>
          </a:r>
          <a:endParaRPr lang="en-US" sz="1400" b="1" dirty="0">
            <a:solidFill>
              <a:schemeClr val="tx1"/>
            </a:solidFill>
            <a:latin typeface="Times New Roman" pitchFamily="18" charset="0"/>
            <a:cs typeface="Times New Roman" pitchFamily="18" charset="0"/>
          </a:endParaRPr>
        </a:p>
      </dgm:t>
    </dgm:pt>
    <dgm:pt modelId="{C5C7EAB7-45D6-478D-A949-91C06243E07F}" type="parTrans" cxnId="{6EA1C080-165D-4A97-9735-82ED016F3E7A}">
      <dgm:prSet/>
      <dgm:spPr/>
      <dgm:t>
        <a:bodyPr/>
        <a:lstStyle/>
        <a:p>
          <a:endParaRPr lang="en-US" sz="1400" b="1">
            <a:solidFill>
              <a:schemeClr val="tx1"/>
            </a:solidFill>
            <a:cs typeface="B Nazanin" panose="00000400000000000000" pitchFamily="2" charset="-78"/>
          </a:endParaRPr>
        </a:p>
      </dgm:t>
    </dgm:pt>
    <dgm:pt modelId="{3C72F2BB-3C7C-4286-8C9C-FC9E6E02036F}" type="sibTrans" cxnId="{6EA1C080-165D-4A97-9735-82ED016F3E7A}">
      <dgm:prSet/>
      <dgm:spPr/>
      <dgm:t>
        <a:bodyPr/>
        <a:lstStyle/>
        <a:p>
          <a:endParaRPr lang="en-US" sz="1400" b="1">
            <a:solidFill>
              <a:schemeClr val="tx1"/>
            </a:solidFill>
            <a:cs typeface="B Nazanin" panose="00000400000000000000" pitchFamily="2" charset="-78"/>
          </a:endParaRPr>
        </a:p>
      </dgm:t>
    </dgm:pt>
    <dgm:pt modelId="{29A27523-1D57-409A-A843-9E5003774CD5}">
      <dgm:prSet custT="1"/>
      <dgm:spPr/>
      <dgm:t>
        <a:bodyPr/>
        <a:lstStyle/>
        <a:p>
          <a:pPr algn="just"/>
          <a:r>
            <a:rPr lang="en-US" sz="1400" b="1" dirty="0" smtClean="0">
              <a:solidFill>
                <a:schemeClr val="tx1"/>
              </a:solidFill>
              <a:latin typeface="Times New Roman" pitchFamily="18" charset="0"/>
              <a:cs typeface="Times New Roman" pitchFamily="18" charset="0"/>
            </a:rPr>
            <a:t>Follow – up the plans of the sea coasts development</a:t>
          </a:r>
          <a:endParaRPr lang="en-US" sz="1400" b="1" dirty="0">
            <a:solidFill>
              <a:schemeClr val="tx1"/>
            </a:solidFill>
            <a:latin typeface="Times New Roman" pitchFamily="18" charset="0"/>
            <a:cs typeface="Times New Roman" pitchFamily="18" charset="0"/>
          </a:endParaRPr>
        </a:p>
      </dgm:t>
    </dgm:pt>
    <dgm:pt modelId="{FB04669C-BC2A-4187-B4FC-96AE09517994}" type="parTrans" cxnId="{F5243722-FCEC-4915-856B-7F58054F7E85}">
      <dgm:prSet/>
      <dgm:spPr/>
      <dgm:t>
        <a:bodyPr/>
        <a:lstStyle/>
        <a:p>
          <a:endParaRPr lang="en-US" sz="1400" b="1">
            <a:solidFill>
              <a:schemeClr val="tx1"/>
            </a:solidFill>
            <a:cs typeface="B Nazanin" panose="00000400000000000000" pitchFamily="2" charset="-78"/>
          </a:endParaRPr>
        </a:p>
      </dgm:t>
    </dgm:pt>
    <dgm:pt modelId="{F465D3FC-BEC0-4516-86E2-1DC412FEB461}" type="sibTrans" cxnId="{F5243722-FCEC-4915-856B-7F58054F7E85}">
      <dgm:prSet/>
      <dgm:spPr/>
      <dgm:t>
        <a:bodyPr/>
        <a:lstStyle/>
        <a:p>
          <a:endParaRPr lang="en-US" sz="1400" b="1">
            <a:solidFill>
              <a:schemeClr val="tx1"/>
            </a:solidFill>
            <a:cs typeface="B Nazanin" panose="00000400000000000000" pitchFamily="2" charset="-78"/>
          </a:endParaRPr>
        </a:p>
      </dgm:t>
    </dgm:pt>
    <dgm:pt modelId="{7159B322-0CFD-4151-87C1-767E8AC86BC8}">
      <dgm:prSet custT="1"/>
      <dgm:spPr/>
      <dgm:t>
        <a:bodyPr/>
        <a:lstStyle/>
        <a:p>
          <a:pPr algn="just"/>
          <a:r>
            <a:rPr lang="en-US" sz="1400" b="1" dirty="0" smtClean="0">
              <a:solidFill>
                <a:schemeClr val="tx1"/>
              </a:solidFill>
              <a:latin typeface="Times New Roman" pitchFamily="18" charset="0"/>
              <a:cs typeface="Times New Roman" pitchFamily="18" charset="0"/>
            </a:rPr>
            <a:t>Mobilization of the financial resources of the some non- profit organizations/ institutions in paving the Asphalt of the rural roads</a:t>
          </a:r>
          <a:endParaRPr lang="en-US" sz="1400" b="1" dirty="0">
            <a:solidFill>
              <a:schemeClr val="tx1"/>
            </a:solidFill>
            <a:latin typeface="Times New Roman" pitchFamily="18" charset="0"/>
            <a:cs typeface="Times New Roman" pitchFamily="18" charset="0"/>
          </a:endParaRPr>
        </a:p>
      </dgm:t>
    </dgm:pt>
    <dgm:pt modelId="{8C73456F-A381-4D0F-A7B4-2FF80B6FB075}" type="parTrans" cxnId="{B094A34C-0046-4E2A-AB3F-C9E6B908EE67}">
      <dgm:prSet/>
      <dgm:spPr/>
      <dgm:t>
        <a:bodyPr/>
        <a:lstStyle/>
        <a:p>
          <a:endParaRPr lang="en-US" sz="1400" b="1">
            <a:solidFill>
              <a:schemeClr val="tx1"/>
            </a:solidFill>
            <a:cs typeface="B Nazanin" panose="00000400000000000000" pitchFamily="2" charset="-78"/>
          </a:endParaRPr>
        </a:p>
      </dgm:t>
    </dgm:pt>
    <dgm:pt modelId="{600EBE48-D73E-4F99-B3AF-C4C35770EA1C}" type="sibTrans" cxnId="{B094A34C-0046-4E2A-AB3F-C9E6B908EE67}">
      <dgm:prSet/>
      <dgm:spPr/>
      <dgm:t>
        <a:bodyPr/>
        <a:lstStyle/>
        <a:p>
          <a:endParaRPr lang="en-US" sz="1400" b="1">
            <a:solidFill>
              <a:schemeClr val="tx1"/>
            </a:solidFill>
            <a:cs typeface="B Nazanin" panose="00000400000000000000" pitchFamily="2" charset="-78"/>
          </a:endParaRPr>
        </a:p>
      </dgm:t>
    </dgm:pt>
    <dgm:pt modelId="{348CE26D-1A61-4398-AAE4-119E4F01A291}">
      <dgm:prSet custT="1"/>
      <dgm:spPr/>
      <dgm:t>
        <a:bodyPr/>
        <a:lstStyle/>
        <a:p>
          <a:pPr algn="just"/>
          <a:r>
            <a:rPr lang="en-US" sz="1400" b="1" dirty="0" smtClean="0">
              <a:solidFill>
                <a:schemeClr val="tx1"/>
              </a:solidFill>
              <a:latin typeface="Times New Roman" pitchFamily="18" charset="0"/>
              <a:cs typeface="Times New Roman" pitchFamily="18" charset="0"/>
            </a:rPr>
            <a:t>Mobilization and utilization of the capacities of charity funds in construction, re-habilitations of the rural roads</a:t>
          </a:r>
          <a:endParaRPr lang="en-US" sz="1400" b="1" dirty="0">
            <a:solidFill>
              <a:schemeClr val="tx1"/>
            </a:solidFill>
            <a:latin typeface="Times New Roman" pitchFamily="18" charset="0"/>
            <a:cs typeface="Times New Roman" pitchFamily="18" charset="0"/>
          </a:endParaRPr>
        </a:p>
      </dgm:t>
    </dgm:pt>
    <dgm:pt modelId="{056B71B9-6E4D-4C97-8B28-D09E23F749F0}" type="parTrans" cxnId="{DD7CC76C-11FC-431F-96B4-B4F64F778A43}">
      <dgm:prSet/>
      <dgm:spPr/>
      <dgm:t>
        <a:bodyPr/>
        <a:lstStyle/>
        <a:p>
          <a:endParaRPr lang="en-US" sz="1400" b="1">
            <a:solidFill>
              <a:schemeClr val="tx1"/>
            </a:solidFill>
            <a:cs typeface="B Nazanin" panose="00000400000000000000" pitchFamily="2" charset="-78"/>
          </a:endParaRPr>
        </a:p>
      </dgm:t>
    </dgm:pt>
    <dgm:pt modelId="{9EBFC22C-F094-4E9F-B18B-31813B3F33FA}" type="sibTrans" cxnId="{DD7CC76C-11FC-431F-96B4-B4F64F778A43}">
      <dgm:prSet/>
      <dgm:spPr/>
      <dgm:t>
        <a:bodyPr/>
        <a:lstStyle/>
        <a:p>
          <a:endParaRPr lang="en-US" sz="1400" b="1">
            <a:solidFill>
              <a:schemeClr val="tx1"/>
            </a:solidFill>
            <a:cs typeface="B Nazanin" panose="00000400000000000000" pitchFamily="2" charset="-78"/>
          </a:endParaRPr>
        </a:p>
      </dgm:t>
    </dgm:pt>
    <dgm:pt modelId="{4D4BDDB4-108D-4CD8-9BED-5BFA18991709}" type="pres">
      <dgm:prSet presAssocID="{8938C624-5718-416C-BE89-CE0B431ACB3F}" presName="linear" presStyleCnt="0">
        <dgm:presLayoutVars>
          <dgm:dir val="rev"/>
          <dgm:animLvl val="lvl"/>
          <dgm:resizeHandles val="exact"/>
        </dgm:presLayoutVars>
      </dgm:prSet>
      <dgm:spPr/>
      <dgm:t>
        <a:bodyPr/>
        <a:lstStyle/>
        <a:p>
          <a:endParaRPr lang="en-US"/>
        </a:p>
      </dgm:t>
    </dgm:pt>
    <dgm:pt modelId="{095F2776-B4BB-4E04-B189-19526E9B29B6}" type="pres">
      <dgm:prSet presAssocID="{3C22D547-9D24-46DA-85DE-A0031C71EF8B}" presName="parentLin" presStyleCnt="0"/>
      <dgm:spPr/>
    </dgm:pt>
    <dgm:pt modelId="{6FEBFC75-EDD3-4DBD-83D1-1F10D8A25937}" type="pres">
      <dgm:prSet presAssocID="{3C22D547-9D24-46DA-85DE-A0031C71EF8B}" presName="parentLeftMargin" presStyleLbl="node1" presStyleIdx="0" presStyleCnt="6"/>
      <dgm:spPr/>
      <dgm:t>
        <a:bodyPr/>
        <a:lstStyle/>
        <a:p>
          <a:endParaRPr lang="en-US"/>
        </a:p>
      </dgm:t>
    </dgm:pt>
    <dgm:pt modelId="{1D9E2C1A-5713-485B-99D3-B0E27994D9E1}" type="pres">
      <dgm:prSet presAssocID="{3C22D547-9D24-46DA-85DE-A0031C71EF8B}" presName="parentText" presStyleLbl="node1" presStyleIdx="0" presStyleCnt="6" custScaleX="123808" custScaleY="172938" custLinFactNeighborX="-9338" custLinFactNeighborY="2538">
        <dgm:presLayoutVars>
          <dgm:chMax val="0"/>
          <dgm:bulletEnabled val="1"/>
        </dgm:presLayoutVars>
      </dgm:prSet>
      <dgm:spPr/>
      <dgm:t>
        <a:bodyPr/>
        <a:lstStyle/>
        <a:p>
          <a:endParaRPr lang="en-US"/>
        </a:p>
      </dgm:t>
    </dgm:pt>
    <dgm:pt modelId="{B021A43C-ECCF-4DD3-8B1F-8DF26248AF03}" type="pres">
      <dgm:prSet presAssocID="{3C22D547-9D24-46DA-85DE-A0031C71EF8B}" presName="negativeSpace" presStyleCnt="0"/>
      <dgm:spPr/>
    </dgm:pt>
    <dgm:pt modelId="{467FB2B6-14BF-43AD-9EE7-7E824290F5D6}" type="pres">
      <dgm:prSet presAssocID="{3C22D547-9D24-46DA-85DE-A0031C71EF8B}" presName="childText" presStyleLbl="conFgAcc1" presStyleIdx="0" presStyleCnt="6">
        <dgm:presLayoutVars>
          <dgm:bulletEnabled val="1"/>
        </dgm:presLayoutVars>
      </dgm:prSet>
      <dgm:spPr/>
    </dgm:pt>
    <dgm:pt modelId="{3DC6F86A-E2A7-42E8-80ED-C0BD1635072D}" type="pres">
      <dgm:prSet presAssocID="{09BE75AE-EF17-4B8E-AD67-50E886773BF3}" presName="spaceBetweenRectangles" presStyleCnt="0"/>
      <dgm:spPr/>
    </dgm:pt>
    <dgm:pt modelId="{7A05B175-0AFD-42DE-BEC0-1EDB7F38C487}" type="pres">
      <dgm:prSet presAssocID="{D3FB6709-A1B5-4AF1-8BD5-787E8F611D69}" presName="parentLin" presStyleCnt="0"/>
      <dgm:spPr/>
    </dgm:pt>
    <dgm:pt modelId="{D31E1ADC-D9DE-41AC-9D29-AB0995E95427}" type="pres">
      <dgm:prSet presAssocID="{D3FB6709-A1B5-4AF1-8BD5-787E8F611D69}" presName="parentLeftMargin" presStyleLbl="node1" presStyleIdx="0" presStyleCnt="6"/>
      <dgm:spPr/>
      <dgm:t>
        <a:bodyPr/>
        <a:lstStyle/>
        <a:p>
          <a:endParaRPr lang="en-US"/>
        </a:p>
      </dgm:t>
    </dgm:pt>
    <dgm:pt modelId="{AE0AE9B4-412D-42FA-B4EB-1EAA14FC8953}" type="pres">
      <dgm:prSet presAssocID="{D3FB6709-A1B5-4AF1-8BD5-787E8F611D69}" presName="parentText" presStyleLbl="node1" presStyleIdx="1" presStyleCnt="6" custScaleX="123808" custScaleY="172938">
        <dgm:presLayoutVars>
          <dgm:chMax val="0"/>
          <dgm:bulletEnabled val="1"/>
        </dgm:presLayoutVars>
      </dgm:prSet>
      <dgm:spPr/>
      <dgm:t>
        <a:bodyPr/>
        <a:lstStyle/>
        <a:p>
          <a:endParaRPr lang="en-US"/>
        </a:p>
      </dgm:t>
    </dgm:pt>
    <dgm:pt modelId="{0EB8706A-3D0E-4954-99D1-20ECD95CB5C4}" type="pres">
      <dgm:prSet presAssocID="{D3FB6709-A1B5-4AF1-8BD5-787E8F611D69}" presName="negativeSpace" presStyleCnt="0"/>
      <dgm:spPr/>
    </dgm:pt>
    <dgm:pt modelId="{64B32213-5225-46C3-AFAF-25BFF0893561}" type="pres">
      <dgm:prSet presAssocID="{D3FB6709-A1B5-4AF1-8BD5-787E8F611D69}" presName="childText" presStyleLbl="conFgAcc1" presStyleIdx="1" presStyleCnt="6">
        <dgm:presLayoutVars>
          <dgm:bulletEnabled val="1"/>
        </dgm:presLayoutVars>
      </dgm:prSet>
      <dgm:spPr/>
    </dgm:pt>
    <dgm:pt modelId="{4782D2E6-A820-4F75-A207-303DAB9587E8}" type="pres">
      <dgm:prSet presAssocID="{9757CEF8-E28B-4B79-9DA5-904B14AD02E6}" presName="spaceBetweenRectangles" presStyleCnt="0"/>
      <dgm:spPr/>
    </dgm:pt>
    <dgm:pt modelId="{34186737-EFE5-4EE8-A0A0-A50184313FCA}" type="pres">
      <dgm:prSet presAssocID="{474A7DC9-BD83-480C-96A5-DC8618359217}" presName="parentLin" presStyleCnt="0"/>
      <dgm:spPr/>
    </dgm:pt>
    <dgm:pt modelId="{09A44E5F-1EF1-4AAA-817C-6A353CC1684A}" type="pres">
      <dgm:prSet presAssocID="{474A7DC9-BD83-480C-96A5-DC8618359217}" presName="parentLeftMargin" presStyleLbl="node1" presStyleIdx="1" presStyleCnt="6"/>
      <dgm:spPr/>
      <dgm:t>
        <a:bodyPr/>
        <a:lstStyle/>
        <a:p>
          <a:endParaRPr lang="en-US"/>
        </a:p>
      </dgm:t>
    </dgm:pt>
    <dgm:pt modelId="{A73B436E-47D0-4D66-8306-0B395D93628C}" type="pres">
      <dgm:prSet presAssocID="{474A7DC9-BD83-480C-96A5-DC8618359217}" presName="parentText" presStyleLbl="node1" presStyleIdx="2" presStyleCnt="6" custScaleX="123808" custScaleY="172938">
        <dgm:presLayoutVars>
          <dgm:chMax val="0"/>
          <dgm:bulletEnabled val="1"/>
        </dgm:presLayoutVars>
      </dgm:prSet>
      <dgm:spPr/>
      <dgm:t>
        <a:bodyPr/>
        <a:lstStyle/>
        <a:p>
          <a:endParaRPr lang="en-US"/>
        </a:p>
      </dgm:t>
    </dgm:pt>
    <dgm:pt modelId="{77CF070A-8A13-4D4A-9319-AB2678444B7B}" type="pres">
      <dgm:prSet presAssocID="{474A7DC9-BD83-480C-96A5-DC8618359217}" presName="negativeSpace" presStyleCnt="0"/>
      <dgm:spPr/>
    </dgm:pt>
    <dgm:pt modelId="{22D68F86-40D6-4490-A4D0-7EF922A41D06}" type="pres">
      <dgm:prSet presAssocID="{474A7DC9-BD83-480C-96A5-DC8618359217}" presName="childText" presStyleLbl="conFgAcc1" presStyleIdx="2" presStyleCnt="6">
        <dgm:presLayoutVars>
          <dgm:bulletEnabled val="1"/>
        </dgm:presLayoutVars>
      </dgm:prSet>
      <dgm:spPr/>
    </dgm:pt>
    <dgm:pt modelId="{FC20608D-5BBA-4D64-A13F-DFC5BFD09D54}" type="pres">
      <dgm:prSet presAssocID="{3C72F2BB-3C7C-4286-8C9C-FC9E6E02036F}" presName="spaceBetweenRectangles" presStyleCnt="0"/>
      <dgm:spPr/>
    </dgm:pt>
    <dgm:pt modelId="{F924B4D3-C111-472F-A746-25BC9673B1E0}" type="pres">
      <dgm:prSet presAssocID="{29A27523-1D57-409A-A843-9E5003774CD5}" presName="parentLin" presStyleCnt="0"/>
      <dgm:spPr/>
    </dgm:pt>
    <dgm:pt modelId="{DA884315-EBCC-42B8-B88C-DA6771F9C663}" type="pres">
      <dgm:prSet presAssocID="{29A27523-1D57-409A-A843-9E5003774CD5}" presName="parentLeftMargin" presStyleLbl="node1" presStyleIdx="2" presStyleCnt="6"/>
      <dgm:spPr/>
      <dgm:t>
        <a:bodyPr/>
        <a:lstStyle/>
        <a:p>
          <a:endParaRPr lang="en-US"/>
        </a:p>
      </dgm:t>
    </dgm:pt>
    <dgm:pt modelId="{EDAC3DB8-C798-4B09-8A69-7071CE71ED15}" type="pres">
      <dgm:prSet presAssocID="{29A27523-1D57-409A-A843-9E5003774CD5}" presName="parentText" presStyleLbl="node1" presStyleIdx="3" presStyleCnt="6" custScaleX="123808" custScaleY="172938">
        <dgm:presLayoutVars>
          <dgm:chMax val="0"/>
          <dgm:bulletEnabled val="1"/>
        </dgm:presLayoutVars>
      </dgm:prSet>
      <dgm:spPr/>
      <dgm:t>
        <a:bodyPr/>
        <a:lstStyle/>
        <a:p>
          <a:endParaRPr lang="en-US"/>
        </a:p>
      </dgm:t>
    </dgm:pt>
    <dgm:pt modelId="{C0CE7098-ED87-43C9-A232-32363543DC61}" type="pres">
      <dgm:prSet presAssocID="{29A27523-1D57-409A-A843-9E5003774CD5}" presName="negativeSpace" presStyleCnt="0"/>
      <dgm:spPr/>
    </dgm:pt>
    <dgm:pt modelId="{24D0DFCA-FC27-41B2-91DC-CB0E3488FD01}" type="pres">
      <dgm:prSet presAssocID="{29A27523-1D57-409A-A843-9E5003774CD5}" presName="childText" presStyleLbl="conFgAcc1" presStyleIdx="3" presStyleCnt="6">
        <dgm:presLayoutVars>
          <dgm:bulletEnabled val="1"/>
        </dgm:presLayoutVars>
      </dgm:prSet>
      <dgm:spPr/>
    </dgm:pt>
    <dgm:pt modelId="{CE6982EF-7257-4269-B3DB-14C84B96045B}" type="pres">
      <dgm:prSet presAssocID="{F465D3FC-BEC0-4516-86E2-1DC412FEB461}" presName="spaceBetweenRectangles" presStyleCnt="0"/>
      <dgm:spPr/>
    </dgm:pt>
    <dgm:pt modelId="{C7698AA9-C9A3-4B59-BFEB-12B69DC78B73}" type="pres">
      <dgm:prSet presAssocID="{7159B322-0CFD-4151-87C1-767E8AC86BC8}" presName="parentLin" presStyleCnt="0"/>
      <dgm:spPr/>
    </dgm:pt>
    <dgm:pt modelId="{D07A48AC-D3D2-46F4-80BD-C64D52F857AF}" type="pres">
      <dgm:prSet presAssocID="{7159B322-0CFD-4151-87C1-767E8AC86BC8}" presName="parentLeftMargin" presStyleLbl="node1" presStyleIdx="3" presStyleCnt="6"/>
      <dgm:spPr/>
      <dgm:t>
        <a:bodyPr/>
        <a:lstStyle/>
        <a:p>
          <a:endParaRPr lang="en-US"/>
        </a:p>
      </dgm:t>
    </dgm:pt>
    <dgm:pt modelId="{8DBB9B6F-6340-49A1-B66C-F5F3135A06F2}" type="pres">
      <dgm:prSet presAssocID="{7159B322-0CFD-4151-87C1-767E8AC86BC8}" presName="parentText" presStyleLbl="node1" presStyleIdx="4" presStyleCnt="6" custScaleX="123808" custScaleY="172938" custLinFactNeighborX="-9338" custLinFactNeighborY="-12126">
        <dgm:presLayoutVars>
          <dgm:chMax val="0"/>
          <dgm:bulletEnabled val="1"/>
        </dgm:presLayoutVars>
      </dgm:prSet>
      <dgm:spPr/>
      <dgm:t>
        <a:bodyPr/>
        <a:lstStyle/>
        <a:p>
          <a:endParaRPr lang="en-US"/>
        </a:p>
      </dgm:t>
    </dgm:pt>
    <dgm:pt modelId="{B12EDCEB-2603-44F8-9725-541EB8BF07FC}" type="pres">
      <dgm:prSet presAssocID="{7159B322-0CFD-4151-87C1-767E8AC86BC8}" presName="negativeSpace" presStyleCnt="0"/>
      <dgm:spPr/>
    </dgm:pt>
    <dgm:pt modelId="{7C427780-BD68-43DD-B06A-17346F8C396D}" type="pres">
      <dgm:prSet presAssocID="{7159B322-0CFD-4151-87C1-767E8AC86BC8}" presName="childText" presStyleLbl="conFgAcc1" presStyleIdx="4" presStyleCnt="6">
        <dgm:presLayoutVars>
          <dgm:bulletEnabled val="1"/>
        </dgm:presLayoutVars>
      </dgm:prSet>
      <dgm:spPr/>
    </dgm:pt>
    <dgm:pt modelId="{FBF36073-FBE0-4BE7-838F-54E18CF5ACBE}" type="pres">
      <dgm:prSet presAssocID="{600EBE48-D73E-4F99-B3AF-C4C35770EA1C}" presName="spaceBetweenRectangles" presStyleCnt="0"/>
      <dgm:spPr/>
    </dgm:pt>
    <dgm:pt modelId="{A28D7CE5-5C6C-4F60-BD0E-C9EEFA34B5B9}" type="pres">
      <dgm:prSet presAssocID="{348CE26D-1A61-4398-AAE4-119E4F01A291}" presName="parentLin" presStyleCnt="0"/>
      <dgm:spPr/>
    </dgm:pt>
    <dgm:pt modelId="{97959932-8BC1-4526-BD5F-ACA087FA31E9}" type="pres">
      <dgm:prSet presAssocID="{348CE26D-1A61-4398-AAE4-119E4F01A291}" presName="parentLeftMargin" presStyleLbl="node1" presStyleIdx="4" presStyleCnt="6"/>
      <dgm:spPr/>
      <dgm:t>
        <a:bodyPr/>
        <a:lstStyle/>
        <a:p>
          <a:endParaRPr lang="en-US"/>
        </a:p>
      </dgm:t>
    </dgm:pt>
    <dgm:pt modelId="{60F6D51A-021E-4812-88F6-9AAAB6683099}" type="pres">
      <dgm:prSet presAssocID="{348CE26D-1A61-4398-AAE4-119E4F01A291}" presName="parentText" presStyleLbl="node1" presStyleIdx="5" presStyleCnt="6" custScaleX="123808" custScaleY="172938">
        <dgm:presLayoutVars>
          <dgm:chMax val="0"/>
          <dgm:bulletEnabled val="1"/>
        </dgm:presLayoutVars>
      </dgm:prSet>
      <dgm:spPr/>
      <dgm:t>
        <a:bodyPr/>
        <a:lstStyle/>
        <a:p>
          <a:endParaRPr lang="en-US"/>
        </a:p>
      </dgm:t>
    </dgm:pt>
    <dgm:pt modelId="{2E24D759-2342-4C5A-BAD1-30E3136B7C14}" type="pres">
      <dgm:prSet presAssocID="{348CE26D-1A61-4398-AAE4-119E4F01A291}" presName="negativeSpace" presStyleCnt="0"/>
      <dgm:spPr/>
    </dgm:pt>
    <dgm:pt modelId="{32F2FDFB-E1AD-4187-A859-8BE2830005E5}" type="pres">
      <dgm:prSet presAssocID="{348CE26D-1A61-4398-AAE4-119E4F01A291}" presName="childText" presStyleLbl="conFgAcc1" presStyleIdx="5" presStyleCnt="6">
        <dgm:presLayoutVars>
          <dgm:bulletEnabled val="1"/>
        </dgm:presLayoutVars>
      </dgm:prSet>
      <dgm:spPr/>
    </dgm:pt>
  </dgm:ptLst>
  <dgm:cxnLst>
    <dgm:cxn modelId="{CA61C87D-8896-47DC-9052-D0299DFADBEA}" srcId="{8938C624-5718-416C-BE89-CE0B431ACB3F}" destId="{3C22D547-9D24-46DA-85DE-A0031C71EF8B}" srcOrd="0" destOrd="0" parTransId="{2911F1F8-03C3-4FDA-A2DC-9B0EE4041301}" sibTransId="{09BE75AE-EF17-4B8E-AD67-50E886773BF3}"/>
    <dgm:cxn modelId="{9E9D8726-46CE-4463-8DB8-CC8E51455C47}" type="presOf" srcId="{348CE26D-1A61-4398-AAE4-119E4F01A291}" destId="{60F6D51A-021E-4812-88F6-9AAAB6683099}" srcOrd="1" destOrd="0" presId="urn:microsoft.com/office/officeart/2005/8/layout/list1"/>
    <dgm:cxn modelId="{F7A3985E-8C52-4869-8226-649F35D6E400}" srcId="{8938C624-5718-416C-BE89-CE0B431ACB3F}" destId="{D3FB6709-A1B5-4AF1-8BD5-787E8F611D69}" srcOrd="1" destOrd="0" parTransId="{65CD6A63-279D-41F8-A289-BAC1261574BF}" sibTransId="{9757CEF8-E28B-4B79-9DA5-904B14AD02E6}"/>
    <dgm:cxn modelId="{FC5A9251-9E06-45C4-889D-D28C9E8E049B}" type="presOf" srcId="{7159B322-0CFD-4151-87C1-767E8AC86BC8}" destId="{D07A48AC-D3D2-46F4-80BD-C64D52F857AF}" srcOrd="0" destOrd="0" presId="urn:microsoft.com/office/officeart/2005/8/layout/list1"/>
    <dgm:cxn modelId="{CEAFE53D-926C-4B2E-A53C-F3E5C1AFB2A8}" type="presOf" srcId="{474A7DC9-BD83-480C-96A5-DC8618359217}" destId="{A73B436E-47D0-4D66-8306-0B395D93628C}" srcOrd="1" destOrd="0" presId="urn:microsoft.com/office/officeart/2005/8/layout/list1"/>
    <dgm:cxn modelId="{85DDD0EC-F17B-4D2A-B4E8-86960084B059}" type="presOf" srcId="{348CE26D-1A61-4398-AAE4-119E4F01A291}" destId="{97959932-8BC1-4526-BD5F-ACA087FA31E9}" srcOrd="0" destOrd="0" presId="urn:microsoft.com/office/officeart/2005/8/layout/list1"/>
    <dgm:cxn modelId="{F54D1C4D-2153-4AC2-9880-86E07586EC5C}" type="presOf" srcId="{8938C624-5718-416C-BE89-CE0B431ACB3F}" destId="{4D4BDDB4-108D-4CD8-9BED-5BFA18991709}" srcOrd="0" destOrd="0" presId="urn:microsoft.com/office/officeart/2005/8/layout/list1"/>
    <dgm:cxn modelId="{F5243722-FCEC-4915-856B-7F58054F7E85}" srcId="{8938C624-5718-416C-BE89-CE0B431ACB3F}" destId="{29A27523-1D57-409A-A843-9E5003774CD5}" srcOrd="3" destOrd="0" parTransId="{FB04669C-BC2A-4187-B4FC-96AE09517994}" sibTransId="{F465D3FC-BEC0-4516-86E2-1DC412FEB461}"/>
    <dgm:cxn modelId="{B33A4928-AE8B-4B02-996D-1DDA08930B2E}" type="presOf" srcId="{3C22D547-9D24-46DA-85DE-A0031C71EF8B}" destId="{1D9E2C1A-5713-485B-99D3-B0E27994D9E1}" srcOrd="1" destOrd="0" presId="urn:microsoft.com/office/officeart/2005/8/layout/list1"/>
    <dgm:cxn modelId="{247927F9-2B2F-4A22-90A3-9190CE8463B0}" type="presOf" srcId="{D3FB6709-A1B5-4AF1-8BD5-787E8F611D69}" destId="{D31E1ADC-D9DE-41AC-9D29-AB0995E95427}" srcOrd="0" destOrd="0" presId="urn:microsoft.com/office/officeart/2005/8/layout/list1"/>
    <dgm:cxn modelId="{F1EB2213-405E-4E94-999D-9F95EFD5FCA3}" type="presOf" srcId="{7159B322-0CFD-4151-87C1-767E8AC86BC8}" destId="{8DBB9B6F-6340-49A1-B66C-F5F3135A06F2}" srcOrd="1" destOrd="0" presId="urn:microsoft.com/office/officeart/2005/8/layout/list1"/>
    <dgm:cxn modelId="{4854B388-5097-46B7-AA90-11D182185D42}" type="presOf" srcId="{3C22D547-9D24-46DA-85DE-A0031C71EF8B}" destId="{6FEBFC75-EDD3-4DBD-83D1-1F10D8A25937}" srcOrd="0" destOrd="0" presId="urn:microsoft.com/office/officeart/2005/8/layout/list1"/>
    <dgm:cxn modelId="{6EA1C080-165D-4A97-9735-82ED016F3E7A}" srcId="{8938C624-5718-416C-BE89-CE0B431ACB3F}" destId="{474A7DC9-BD83-480C-96A5-DC8618359217}" srcOrd="2" destOrd="0" parTransId="{C5C7EAB7-45D6-478D-A949-91C06243E07F}" sibTransId="{3C72F2BB-3C7C-4286-8C9C-FC9E6E02036F}"/>
    <dgm:cxn modelId="{B2E97A2B-F587-4621-8DC8-4401B53BFEE0}" type="presOf" srcId="{29A27523-1D57-409A-A843-9E5003774CD5}" destId="{EDAC3DB8-C798-4B09-8A69-7071CE71ED15}" srcOrd="1" destOrd="0" presId="urn:microsoft.com/office/officeart/2005/8/layout/list1"/>
    <dgm:cxn modelId="{0589B7DC-6457-44CB-ABA8-DCD23EC33A1F}" type="presOf" srcId="{29A27523-1D57-409A-A843-9E5003774CD5}" destId="{DA884315-EBCC-42B8-B88C-DA6771F9C663}" srcOrd="0" destOrd="0" presId="urn:microsoft.com/office/officeart/2005/8/layout/list1"/>
    <dgm:cxn modelId="{B094A34C-0046-4E2A-AB3F-C9E6B908EE67}" srcId="{8938C624-5718-416C-BE89-CE0B431ACB3F}" destId="{7159B322-0CFD-4151-87C1-767E8AC86BC8}" srcOrd="4" destOrd="0" parTransId="{8C73456F-A381-4D0F-A7B4-2FF80B6FB075}" sibTransId="{600EBE48-D73E-4F99-B3AF-C4C35770EA1C}"/>
    <dgm:cxn modelId="{DD7CC76C-11FC-431F-96B4-B4F64F778A43}" srcId="{8938C624-5718-416C-BE89-CE0B431ACB3F}" destId="{348CE26D-1A61-4398-AAE4-119E4F01A291}" srcOrd="5" destOrd="0" parTransId="{056B71B9-6E4D-4C97-8B28-D09E23F749F0}" sibTransId="{9EBFC22C-F094-4E9F-B18B-31813B3F33FA}"/>
    <dgm:cxn modelId="{D63DE535-86E5-45A5-AFC3-61176FD9C50D}" type="presOf" srcId="{474A7DC9-BD83-480C-96A5-DC8618359217}" destId="{09A44E5F-1EF1-4AAA-817C-6A353CC1684A}" srcOrd="0" destOrd="0" presId="urn:microsoft.com/office/officeart/2005/8/layout/list1"/>
    <dgm:cxn modelId="{6E3B7419-6775-41DE-B3D1-EA709BF66493}" type="presOf" srcId="{D3FB6709-A1B5-4AF1-8BD5-787E8F611D69}" destId="{AE0AE9B4-412D-42FA-B4EB-1EAA14FC8953}" srcOrd="1" destOrd="0" presId="urn:microsoft.com/office/officeart/2005/8/layout/list1"/>
    <dgm:cxn modelId="{5174581E-BC59-4421-A6A2-9DA9101CD71E}" type="presParOf" srcId="{4D4BDDB4-108D-4CD8-9BED-5BFA18991709}" destId="{095F2776-B4BB-4E04-B189-19526E9B29B6}" srcOrd="0" destOrd="0" presId="urn:microsoft.com/office/officeart/2005/8/layout/list1"/>
    <dgm:cxn modelId="{3396E861-DC99-42FD-B31D-85DBD21774FA}" type="presParOf" srcId="{095F2776-B4BB-4E04-B189-19526E9B29B6}" destId="{6FEBFC75-EDD3-4DBD-83D1-1F10D8A25937}" srcOrd="0" destOrd="0" presId="urn:microsoft.com/office/officeart/2005/8/layout/list1"/>
    <dgm:cxn modelId="{E3AC1E9F-F7F4-4FE0-BCDA-17F07E9722D4}" type="presParOf" srcId="{095F2776-B4BB-4E04-B189-19526E9B29B6}" destId="{1D9E2C1A-5713-485B-99D3-B0E27994D9E1}" srcOrd="1" destOrd="0" presId="urn:microsoft.com/office/officeart/2005/8/layout/list1"/>
    <dgm:cxn modelId="{7B0F3436-63BA-42E9-8356-45AEAE842C4C}" type="presParOf" srcId="{4D4BDDB4-108D-4CD8-9BED-5BFA18991709}" destId="{B021A43C-ECCF-4DD3-8B1F-8DF26248AF03}" srcOrd="1" destOrd="0" presId="urn:microsoft.com/office/officeart/2005/8/layout/list1"/>
    <dgm:cxn modelId="{3231D565-A3C8-466C-BD01-F6921C85FC0E}" type="presParOf" srcId="{4D4BDDB4-108D-4CD8-9BED-5BFA18991709}" destId="{467FB2B6-14BF-43AD-9EE7-7E824290F5D6}" srcOrd="2" destOrd="0" presId="urn:microsoft.com/office/officeart/2005/8/layout/list1"/>
    <dgm:cxn modelId="{6F2A7978-D16B-4666-84FB-9DF7929E56C1}" type="presParOf" srcId="{4D4BDDB4-108D-4CD8-9BED-5BFA18991709}" destId="{3DC6F86A-E2A7-42E8-80ED-C0BD1635072D}" srcOrd="3" destOrd="0" presId="urn:microsoft.com/office/officeart/2005/8/layout/list1"/>
    <dgm:cxn modelId="{9D965315-51E0-46BF-95AF-8BF23B4E8E4A}" type="presParOf" srcId="{4D4BDDB4-108D-4CD8-9BED-5BFA18991709}" destId="{7A05B175-0AFD-42DE-BEC0-1EDB7F38C487}" srcOrd="4" destOrd="0" presId="urn:microsoft.com/office/officeart/2005/8/layout/list1"/>
    <dgm:cxn modelId="{F624D50F-53E3-4EA9-97B5-2AB235657AE8}" type="presParOf" srcId="{7A05B175-0AFD-42DE-BEC0-1EDB7F38C487}" destId="{D31E1ADC-D9DE-41AC-9D29-AB0995E95427}" srcOrd="0" destOrd="0" presId="urn:microsoft.com/office/officeart/2005/8/layout/list1"/>
    <dgm:cxn modelId="{0800DEB9-E55B-4787-82BC-53C7AAE016EA}" type="presParOf" srcId="{7A05B175-0AFD-42DE-BEC0-1EDB7F38C487}" destId="{AE0AE9B4-412D-42FA-B4EB-1EAA14FC8953}" srcOrd="1" destOrd="0" presId="urn:microsoft.com/office/officeart/2005/8/layout/list1"/>
    <dgm:cxn modelId="{2992555D-6CD8-4EEA-87D5-FB4AC5C43AC1}" type="presParOf" srcId="{4D4BDDB4-108D-4CD8-9BED-5BFA18991709}" destId="{0EB8706A-3D0E-4954-99D1-20ECD95CB5C4}" srcOrd="5" destOrd="0" presId="urn:microsoft.com/office/officeart/2005/8/layout/list1"/>
    <dgm:cxn modelId="{618F2A65-1177-4159-AC73-26917CF12D9D}" type="presParOf" srcId="{4D4BDDB4-108D-4CD8-9BED-5BFA18991709}" destId="{64B32213-5225-46C3-AFAF-25BFF0893561}" srcOrd="6" destOrd="0" presId="urn:microsoft.com/office/officeart/2005/8/layout/list1"/>
    <dgm:cxn modelId="{8F089F28-9BC0-46E7-B49B-D6C6920202A0}" type="presParOf" srcId="{4D4BDDB4-108D-4CD8-9BED-5BFA18991709}" destId="{4782D2E6-A820-4F75-A207-303DAB9587E8}" srcOrd="7" destOrd="0" presId="urn:microsoft.com/office/officeart/2005/8/layout/list1"/>
    <dgm:cxn modelId="{DE3C54E0-4FC4-4355-85CC-66543E87DD96}" type="presParOf" srcId="{4D4BDDB4-108D-4CD8-9BED-5BFA18991709}" destId="{34186737-EFE5-4EE8-A0A0-A50184313FCA}" srcOrd="8" destOrd="0" presId="urn:microsoft.com/office/officeart/2005/8/layout/list1"/>
    <dgm:cxn modelId="{9A52D65A-CF58-43AC-BFE4-770486967804}" type="presParOf" srcId="{34186737-EFE5-4EE8-A0A0-A50184313FCA}" destId="{09A44E5F-1EF1-4AAA-817C-6A353CC1684A}" srcOrd="0" destOrd="0" presId="urn:microsoft.com/office/officeart/2005/8/layout/list1"/>
    <dgm:cxn modelId="{266B76B8-7D80-4E8A-A980-555A9472FF1A}" type="presParOf" srcId="{34186737-EFE5-4EE8-A0A0-A50184313FCA}" destId="{A73B436E-47D0-4D66-8306-0B395D93628C}" srcOrd="1" destOrd="0" presId="urn:microsoft.com/office/officeart/2005/8/layout/list1"/>
    <dgm:cxn modelId="{F3709492-2A71-4D78-82FD-EF63667B514C}" type="presParOf" srcId="{4D4BDDB4-108D-4CD8-9BED-5BFA18991709}" destId="{77CF070A-8A13-4D4A-9319-AB2678444B7B}" srcOrd="9" destOrd="0" presId="urn:microsoft.com/office/officeart/2005/8/layout/list1"/>
    <dgm:cxn modelId="{654ADDD4-280B-4D38-8710-486023EC06C9}" type="presParOf" srcId="{4D4BDDB4-108D-4CD8-9BED-5BFA18991709}" destId="{22D68F86-40D6-4490-A4D0-7EF922A41D06}" srcOrd="10" destOrd="0" presId="urn:microsoft.com/office/officeart/2005/8/layout/list1"/>
    <dgm:cxn modelId="{875C40DB-74C8-4FE2-B3E1-E3414AA8A4A2}" type="presParOf" srcId="{4D4BDDB4-108D-4CD8-9BED-5BFA18991709}" destId="{FC20608D-5BBA-4D64-A13F-DFC5BFD09D54}" srcOrd="11" destOrd="0" presId="urn:microsoft.com/office/officeart/2005/8/layout/list1"/>
    <dgm:cxn modelId="{8184DF90-BD08-47EE-A9DF-727FD338D963}" type="presParOf" srcId="{4D4BDDB4-108D-4CD8-9BED-5BFA18991709}" destId="{F924B4D3-C111-472F-A746-25BC9673B1E0}" srcOrd="12" destOrd="0" presId="urn:microsoft.com/office/officeart/2005/8/layout/list1"/>
    <dgm:cxn modelId="{664CAD03-8B39-4C09-8C3D-59014F5A40B6}" type="presParOf" srcId="{F924B4D3-C111-472F-A746-25BC9673B1E0}" destId="{DA884315-EBCC-42B8-B88C-DA6771F9C663}" srcOrd="0" destOrd="0" presId="urn:microsoft.com/office/officeart/2005/8/layout/list1"/>
    <dgm:cxn modelId="{AE58F9C9-2456-4643-9A41-6C827C3B0964}" type="presParOf" srcId="{F924B4D3-C111-472F-A746-25BC9673B1E0}" destId="{EDAC3DB8-C798-4B09-8A69-7071CE71ED15}" srcOrd="1" destOrd="0" presId="urn:microsoft.com/office/officeart/2005/8/layout/list1"/>
    <dgm:cxn modelId="{BA2EC15E-13A9-4F60-8546-02FB1083350E}" type="presParOf" srcId="{4D4BDDB4-108D-4CD8-9BED-5BFA18991709}" destId="{C0CE7098-ED87-43C9-A232-32363543DC61}" srcOrd="13" destOrd="0" presId="urn:microsoft.com/office/officeart/2005/8/layout/list1"/>
    <dgm:cxn modelId="{F5C8F2F6-E441-4A3A-89FC-D4406E6B9D1E}" type="presParOf" srcId="{4D4BDDB4-108D-4CD8-9BED-5BFA18991709}" destId="{24D0DFCA-FC27-41B2-91DC-CB0E3488FD01}" srcOrd="14" destOrd="0" presId="urn:microsoft.com/office/officeart/2005/8/layout/list1"/>
    <dgm:cxn modelId="{98363DAA-9FD8-4083-96B2-57451CCE03ED}" type="presParOf" srcId="{4D4BDDB4-108D-4CD8-9BED-5BFA18991709}" destId="{CE6982EF-7257-4269-B3DB-14C84B96045B}" srcOrd="15" destOrd="0" presId="urn:microsoft.com/office/officeart/2005/8/layout/list1"/>
    <dgm:cxn modelId="{AE49B8EC-5B9B-40F8-91AC-6D8C32D3E2CD}" type="presParOf" srcId="{4D4BDDB4-108D-4CD8-9BED-5BFA18991709}" destId="{C7698AA9-C9A3-4B59-BFEB-12B69DC78B73}" srcOrd="16" destOrd="0" presId="urn:microsoft.com/office/officeart/2005/8/layout/list1"/>
    <dgm:cxn modelId="{B32DF1C5-E557-4ED6-B8CA-A86FDBF4AF49}" type="presParOf" srcId="{C7698AA9-C9A3-4B59-BFEB-12B69DC78B73}" destId="{D07A48AC-D3D2-46F4-80BD-C64D52F857AF}" srcOrd="0" destOrd="0" presId="urn:microsoft.com/office/officeart/2005/8/layout/list1"/>
    <dgm:cxn modelId="{BF3A948F-A839-48FF-91D6-7D2E45B52D6E}" type="presParOf" srcId="{C7698AA9-C9A3-4B59-BFEB-12B69DC78B73}" destId="{8DBB9B6F-6340-49A1-B66C-F5F3135A06F2}" srcOrd="1" destOrd="0" presId="urn:microsoft.com/office/officeart/2005/8/layout/list1"/>
    <dgm:cxn modelId="{D08FD8DE-E030-4A86-95B8-D3D92A516EBF}" type="presParOf" srcId="{4D4BDDB4-108D-4CD8-9BED-5BFA18991709}" destId="{B12EDCEB-2603-44F8-9725-541EB8BF07FC}" srcOrd="17" destOrd="0" presId="urn:microsoft.com/office/officeart/2005/8/layout/list1"/>
    <dgm:cxn modelId="{536324AD-ADF5-4EEC-B73D-D6E1482DE1DF}" type="presParOf" srcId="{4D4BDDB4-108D-4CD8-9BED-5BFA18991709}" destId="{7C427780-BD68-43DD-B06A-17346F8C396D}" srcOrd="18" destOrd="0" presId="urn:microsoft.com/office/officeart/2005/8/layout/list1"/>
    <dgm:cxn modelId="{2A7086E9-F094-4AC2-A671-62B2DB1B4C78}" type="presParOf" srcId="{4D4BDDB4-108D-4CD8-9BED-5BFA18991709}" destId="{FBF36073-FBE0-4BE7-838F-54E18CF5ACBE}" srcOrd="19" destOrd="0" presId="urn:microsoft.com/office/officeart/2005/8/layout/list1"/>
    <dgm:cxn modelId="{9BB81EF3-12C7-4AE4-AC21-7B55CFEB6140}" type="presParOf" srcId="{4D4BDDB4-108D-4CD8-9BED-5BFA18991709}" destId="{A28D7CE5-5C6C-4F60-BD0E-C9EEFA34B5B9}" srcOrd="20" destOrd="0" presId="urn:microsoft.com/office/officeart/2005/8/layout/list1"/>
    <dgm:cxn modelId="{1DFF7B59-7EE9-4213-83AC-8741CC917383}" type="presParOf" srcId="{A28D7CE5-5C6C-4F60-BD0E-C9EEFA34B5B9}" destId="{97959932-8BC1-4526-BD5F-ACA087FA31E9}" srcOrd="0" destOrd="0" presId="urn:microsoft.com/office/officeart/2005/8/layout/list1"/>
    <dgm:cxn modelId="{B41549A9-46CA-4D1B-9D8A-F51FE7D6FED9}" type="presParOf" srcId="{A28D7CE5-5C6C-4F60-BD0E-C9EEFA34B5B9}" destId="{60F6D51A-021E-4812-88F6-9AAAB6683099}" srcOrd="1" destOrd="0" presId="urn:microsoft.com/office/officeart/2005/8/layout/list1"/>
    <dgm:cxn modelId="{5524BA1B-3C36-46BD-B8AF-C480A6832406}" type="presParOf" srcId="{4D4BDDB4-108D-4CD8-9BED-5BFA18991709}" destId="{2E24D759-2342-4C5A-BAD1-30E3136B7C14}" srcOrd="21" destOrd="0" presId="urn:microsoft.com/office/officeart/2005/8/layout/list1"/>
    <dgm:cxn modelId="{271E0CFD-3B81-4E83-9D3E-7C66E4BB3E98}" type="presParOf" srcId="{4D4BDDB4-108D-4CD8-9BED-5BFA18991709}" destId="{32F2FDFB-E1AD-4187-A859-8BE2830005E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1E893-2D2C-4BEB-8538-F96A2F214757}">
      <dsp:nvSpPr>
        <dsp:cNvPr id="0" name=""/>
        <dsp:cNvSpPr/>
      </dsp:nvSpPr>
      <dsp:spPr>
        <a:xfrm>
          <a:off x="3094067" y="0"/>
          <a:ext cx="2376964" cy="1210786"/>
        </a:xfrm>
        <a:prstGeom prst="round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Up-dating the data centers</a:t>
          </a:r>
          <a:endParaRPr lang="en-US" sz="2400" b="1" kern="12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3153173" y="59106"/>
        <a:ext cx="2258752" cy="1092574"/>
      </dsp:txXfrm>
    </dsp:sp>
    <dsp:sp modelId="{D28F3535-0635-4F11-A053-DA10559B80EC}">
      <dsp:nvSpPr>
        <dsp:cNvPr id="0" name=""/>
        <dsp:cNvSpPr/>
      </dsp:nvSpPr>
      <dsp:spPr>
        <a:xfrm>
          <a:off x="2560332" y="688548"/>
          <a:ext cx="3930018" cy="3930018"/>
        </a:xfrm>
        <a:custGeom>
          <a:avLst/>
          <a:gdLst/>
          <a:ahLst/>
          <a:cxnLst/>
          <a:rect l="0" t="0" r="0" b="0"/>
          <a:pathLst>
            <a:path>
              <a:moveTo>
                <a:pt x="3103121" y="363147"/>
              </a:moveTo>
              <a:arcTo wR="1965009" hR="1965009" stAng="18323612" swAng="12213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4640FD0-785E-4F3E-9CF3-F8CBE51B0AE8}">
      <dsp:nvSpPr>
        <dsp:cNvPr id="0" name=""/>
        <dsp:cNvSpPr/>
      </dsp:nvSpPr>
      <dsp:spPr>
        <a:xfrm>
          <a:off x="4952993" y="1742422"/>
          <a:ext cx="2989027" cy="1280279"/>
        </a:xfrm>
        <a:prstGeom prst="round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To Provide developing &amp; completing plans</a:t>
          </a:r>
        </a:p>
      </dsp:txBody>
      <dsp:txXfrm>
        <a:off x="5015491" y="1804920"/>
        <a:ext cx="2864031" cy="1155283"/>
      </dsp:txXfrm>
    </dsp:sp>
    <dsp:sp modelId="{21234693-602F-4E10-A451-D1230D6E5CA0}">
      <dsp:nvSpPr>
        <dsp:cNvPr id="0" name=""/>
        <dsp:cNvSpPr/>
      </dsp:nvSpPr>
      <dsp:spPr>
        <a:xfrm>
          <a:off x="2002996" y="348913"/>
          <a:ext cx="3930018" cy="3930018"/>
        </a:xfrm>
        <a:custGeom>
          <a:avLst/>
          <a:gdLst/>
          <a:ahLst/>
          <a:cxnLst/>
          <a:rect l="0" t="0" r="0" b="0"/>
          <a:pathLst>
            <a:path>
              <a:moveTo>
                <a:pt x="3657762" y="2962931"/>
              </a:moveTo>
              <a:arcTo wR="1965009" hR="1965009" stAng="1831228" swAng="177298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9BAB8B6-6F10-4D55-A16A-3DA45A4473CE}">
      <dsp:nvSpPr>
        <dsp:cNvPr id="0" name=""/>
        <dsp:cNvSpPr/>
      </dsp:nvSpPr>
      <dsp:spPr>
        <a:xfrm>
          <a:off x="2556438" y="4153859"/>
          <a:ext cx="3234760" cy="958147"/>
        </a:xfrm>
        <a:prstGeom prst="round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More accessibility to the social services centers</a:t>
          </a:r>
        </a:p>
      </dsp:txBody>
      <dsp:txXfrm>
        <a:off x="2603211" y="4200632"/>
        <a:ext cx="3141214" cy="864601"/>
      </dsp:txXfrm>
    </dsp:sp>
    <dsp:sp modelId="{8F730973-8772-43E9-8BDD-91D041667D4D}">
      <dsp:nvSpPr>
        <dsp:cNvPr id="0" name=""/>
        <dsp:cNvSpPr/>
      </dsp:nvSpPr>
      <dsp:spPr>
        <a:xfrm>
          <a:off x="2537110" y="408016"/>
          <a:ext cx="3930018" cy="3930018"/>
        </a:xfrm>
        <a:custGeom>
          <a:avLst/>
          <a:gdLst/>
          <a:ahLst/>
          <a:cxnLst/>
          <a:rect l="0" t="0" r="0" b="0"/>
          <a:pathLst>
            <a:path>
              <a:moveTo>
                <a:pt x="914137" y="3625410"/>
              </a:moveTo>
              <a:arcTo wR="1965009" hR="1965009" stAng="7339789" swAng="135775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CA8ACB0-3F52-4C12-AA64-6A2ECB3804A1}">
      <dsp:nvSpPr>
        <dsp:cNvPr id="0" name=""/>
        <dsp:cNvSpPr/>
      </dsp:nvSpPr>
      <dsp:spPr>
        <a:xfrm>
          <a:off x="228591" y="1833503"/>
          <a:ext cx="3544070" cy="1453424"/>
        </a:xfrm>
        <a:prstGeom prst="round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Mobilization &amp;Utilization of the sources of the people partnerships</a:t>
          </a:r>
        </a:p>
      </dsp:txBody>
      <dsp:txXfrm>
        <a:off x="299541" y="1904453"/>
        <a:ext cx="3402170" cy="1311524"/>
      </dsp:txXfrm>
    </dsp:sp>
    <dsp:sp modelId="{62F7CACC-4A2F-4FD3-951A-0D3105089B70}">
      <dsp:nvSpPr>
        <dsp:cNvPr id="0" name=""/>
        <dsp:cNvSpPr/>
      </dsp:nvSpPr>
      <dsp:spPr>
        <a:xfrm>
          <a:off x="1826303" y="927455"/>
          <a:ext cx="3930018" cy="3930018"/>
        </a:xfrm>
        <a:custGeom>
          <a:avLst/>
          <a:gdLst/>
          <a:ahLst/>
          <a:cxnLst/>
          <a:rect l="0" t="0" r="0" b="0"/>
          <a:pathLst>
            <a:path>
              <a:moveTo>
                <a:pt x="455479" y="707002"/>
              </a:moveTo>
              <a:arcTo wR="1965009" hR="1965009" stAng="13188421" swAng="133274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33254-569C-460F-A354-F4496D628517}" type="datetimeFigureOut">
              <a:rPr lang="en-US" smtClean="0"/>
              <a:t>4/23/2025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A7E15-C44E-41C4-811D-8ADEDD921FF1}" type="slidenum">
              <a:rPr lang="en-US" smtClean="0"/>
              <a:t>‹#›</a:t>
            </a:fld>
            <a:endParaRPr lang="en-US"/>
          </a:p>
        </p:txBody>
      </p:sp>
    </p:spTree>
    <p:extLst>
      <p:ext uri="{BB962C8B-B14F-4D97-AF65-F5344CB8AC3E}">
        <p14:creationId xmlns:p14="http://schemas.microsoft.com/office/powerpoint/2010/main" val="58034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A7E15-C44E-41C4-811D-8ADEDD921FF1}" type="slidenum">
              <a:rPr lang="en-US" smtClean="0"/>
              <a:t>5</a:t>
            </a:fld>
            <a:endParaRPr lang="en-US"/>
          </a:p>
        </p:txBody>
      </p:sp>
    </p:spTree>
    <p:extLst>
      <p:ext uri="{BB962C8B-B14F-4D97-AF65-F5344CB8AC3E}">
        <p14:creationId xmlns:p14="http://schemas.microsoft.com/office/powerpoint/2010/main" val="116872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A7E15-C44E-41C4-811D-8ADEDD921FF1}" type="slidenum">
              <a:rPr lang="en-US" smtClean="0"/>
              <a:t>7</a:t>
            </a:fld>
            <a:endParaRPr lang="en-US"/>
          </a:p>
        </p:txBody>
      </p:sp>
    </p:spTree>
    <p:extLst>
      <p:ext uri="{BB962C8B-B14F-4D97-AF65-F5344CB8AC3E}">
        <p14:creationId xmlns:p14="http://schemas.microsoft.com/office/powerpoint/2010/main" val="57200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4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236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525A5-9AA8-4DB0-803E-D3BA07F227DF}"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59F37-B839-4862-8A29-29C94CEB7D87}" type="slidenum">
              <a:rPr lang="en-US" smtClean="0"/>
              <a:t>‹#›</a:t>
            </a:fld>
            <a:endParaRPr lang="en-US"/>
          </a:p>
        </p:txBody>
      </p:sp>
    </p:spTree>
    <p:extLst>
      <p:ext uri="{BB962C8B-B14F-4D97-AF65-F5344CB8AC3E}">
        <p14:creationId xmlns:p14="http://schemas.microsoft.com/office/powerpoint/2010/main" val="155777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525A5-9AA8-4DB0-803E-D3BA07F227DF}"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59F37-B839-4862-8A29-29C94CEB7D87}" type="slidenum">
              <a:rPr lang="en-US" smtClean="0"/>
              <a:t>‹#›</a:t>
            </a:fld>
            <a:endParaRPr lang="en-US"/>
          </a:p>
        </p:txBody>
      </p:sp>
    </p:spTree>
    <p:extLst>
      <p:ext uri="{BB962C8B-B14F-4D97-AF65-F5344CB8AC3E}">
        <p14:creationId xmlns:p14="http://schemas.microsoft.com/office/powerpoint/2010/main" val="4186746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525A5-9AA8-4DB0-803E-D3BA07F227DF}"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59F37-B839-4862-8A29-29C94CEB7D87}" type="slidenum">
              <a:rPr lang="en-US" smtClean="0"/>
              <a:t>‹#›</a:t>
            </a:fld>
            <a:endParaRPr lang="en-US"/>
          </a:p>
        </p:txBody>
      </p:sp>
    </p:spTree>
    <p:extLst>
      <p:ext uri="{BB962C8B-B14F-4D97-AF65-F5344CB8AC3E}">
        <p14:creationId xmlns:p14="http://schemas.microsoft.com/office/powerpoint/2010/main" val="218036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525A5-9AA8-4DB0-803E-D3BA07F227DF}"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59F37-B839-4862-8A29-29C94CEB7D87}" type="slidenum">
              <a:rPr lang="en-US" smtClean="0"/>
              <a:t>‹#›</a:t>
            </a:fld>
            <a:endParaRPr lang="en-US"/>
          </a:p>
        </p:txBody>
      </p:sp>
    </p:spTree>
    <p:extLst>
      <p:ext uri="{BB962C8B-B14F-4D97-AF65-F5344CB8AC3E}">
        <p14:creationId xmlns:p14="http://schemas.microsoft.com/office/powerpoint/2010/main" val="54448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525A5-9AA8-4DB0-803E-D3BA07F227DF}"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59F37-B839-4862-8A29-29C94CEB7D87}" type="slidenum">
              <a:rPr lang="en-US" smtClean="0"/>
              <a:t>‹#›</a:t>
            </a:fld>
            <a:endParaRPr lang="en-US"/>
          </a:p>
        </p:txBody>
      </p:sp>
    </p:spTree>
    <p:extLst>
      <p:ext uri="{BB962C8B-B14F-4D97-AF65-F5344CB8AC3E}">
        <p14:creationId xmlns:p14="http://schemas.microsoft.com/office/powerpoint/2010/main" val="378578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525A5-9AA8-4DB0-803E-D3BA07F227DF}"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59F37-B839-4862-8A29-29C94CEB7D87}" type="slidenum">
              <a:rPr lang="en-US" smtClean="0"/>
              <a:t>‹#›</a:t>
            </a:fld>
            <a:endParaRPr lang="en-US"/>
          </a:p>
        </p:txBody>
      </p:sp>
    </p:spTree>
    <p:extLst>
      <p:ext uri="{BB962C8B-B14F-4D97-AF65-F5344CB8AC3E}">
        <p14:creationId xmlns:p14="http://schemas.microsoft.com/office/powerpoint/2010/main" val="192152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525A5-9AA8-4DB0-803E-D3BA07F227DF}" type="datetimeFigureOut">
              <a:rPr lang="en-US" smtClean="0"/>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59F37-B839-4862-8A29-29C94CEB7D87}" type="slidenum">
              <a:rPr lang="en-US" smtClean="0"/>
              <a:t>‹#›</a:t>
            </a:fld>
            <a:endParaRPr lang="en-US"/>
          </a:p>
        </p:txBody>
      </p:sp>
    </p:spTree>
    <p:extLst>
      <p:ext uri="{BB962C8B-B14F-4D97-AF65-F5344CB8AC3E}">
        <p14:creationId xmlns:p14="http://schemas.microsoft.com/office/powerpoint/2010/main" val="352598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525A5-9AA8-4DB0-803E-D3BA07F227DF}" type="datetimeFigureOut">
              <a:rPr lang="en-US" smtClean="0"/>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59F37-B839-4862-8A29-29C94CEB7D87}" type="slidenum">
              <a:rPr lang="en-US" smtClean="0"/>
              <a:t>‹#›</a:t>
            </a:fld>
            <a:endParaRPr lang="en-US"/>
          </a:p>
        </p:txBody>
      </p:sp>
    </p:spTree>
    <p:extLst>
      <p:ext uri="{BB962C8B-B14F-4D97-AF65-F5344CB8AC3E}">
        <p14:creationId xmlns:p14="http://schemas.microsoft.com/office/powerpoint/2010/main" val="271888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525A5-9AA8-4DB0-803E-D3BA07F227DF}" type="datetimeFigureOut">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59F37-B839-4862-8A29-29C94CEB7D87}" type="slidenum">
              <a:rPr lang="en-US" smtClean="0"/>
              <a:t>‹#›</a:t>
            </a:fld>
            <a:endParaRPr lang="en-US"/>
          </a:p>
        </p:txBody>
      </p:sp>
    </p:spTree>
    <p:extLst>
      <p:ext uri="{BB962C8B-B14F-4D97-AF65-F5344CB8AC3E}">
        <p14:creationId xmlns:p14="http://schemas.microsoft.com/office/powerpoint/2010/main" val="383164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525A5-9AA8-4DB0-803E-D3BA07F227DF}"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59F37-B839-4862-8A29-29C94CEB7D87}" type="slidenum">
              <a:rPr lang="en-US" smtClean="0"/>
              <a:t>‹#›</a:t>
            </a:fld>
            <a:endParaRPr lang="en-US"/>
          </a:p>
        </p:txBody>
      </p:sp>
    </p:spTree>
    <p:extLst>
      <p:ext uri="{BB962C8B-B14F-4D97-AF65-F5344CB8AC3E}">
        <p14:creationId xmlns:p14="http://schemas.microsoft.com/office/powerpoint/2010/main" val="17186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525A5-9AA8-4DB0-803E-D3BA07F227DF}"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59F37-B839-4862-8A29-29C94CEB7D87}" type="slidenum">
              <a:rPr lang="en-US" smtClean="0"/>
              <a:t>‹#›</a:t>
            </a:fld>
            <a:endParaRPr lang="en-US"/>
          </a:p>
        </p:txBody>
      </p:sp>
    </p:spTree>
    <p:extLst>
      <p:ext uri="{BB962C8B-B14F-4D97-AF65-F5344CB8AC3E}">
        <p14:creationId xmlns:p14="http://schemas.microsoft.com/office/powerpoint/2010/main" val="399288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525A5-9AA8-4DB0-803E-D3BA07F227DF}" type="datetimeFigureOut">
              <a:rPr lang="en-US" smtClean="0"/>
              <a:t>4/23/2025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59F37-B839-4862-8A29-29C94CEB7D87}" type="slidenum">
              <a:rPr lang="en-US" smtClean="0"/>
              <a:t>‹#›</a:t>
            </a:fld>
            <a:endParaRPr lang="en-US"/>
          </a:p>
        </p:txBody>
      </p:sp>
    </p:spTree>
    <p:extLst>
      <p:ext uri="{BB962C8B-B14F-4D97-AF65-F5344CB8AC3E}">
        <p14:creationId xmlns:p14="http://schemas.microsoft.com/office/powerpoint/2010/main" val="69598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6.png"/><Relationship Id="rId4" Type="http://schemas.openxmlformats.org/officeDocument/2006/relationships/diagramQuickStyle" Target="../diagrams/quickStyle1.xm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03" name="Text Box 11"/>
          <p:cNvSpPr txBox="1">
            <a:spLocks noChangeArrowheads="1"/>
          </p:cNvSpPr>
          <p:nvPr/>
        </p:nvSpPr>
        <p:spPr bwMode="auto">
          <a:xfrm>
            <a:off x="-12732" y="1882116"/>
            <a:ext cx="9144000" cy="4071884"/>
          </a:xfrm>
          <a:prstGeom prst="rect">
            <a:avLst/>
          </a:prstGeom>
          <a:noFill/>
          <a:ln w="9525">
            <a:noFill/>
            <a:miter lim="800000"/>
            <a:headEnd/>
            <a:tailEnd/>
          </a:ln>
          <a:effectLst>
            <a:reflection blurRad="6350" stA="52000" endA="300" endPos="35000" dir="5400000" sy="-100000" algn="bl" rotWithShape="0"/>
          </a:effectLst>
        </p:spPr>
        <p:txBody>
          <a:bodyPr>
            <a:spAutoFit/>
          </a:bodyPr>
          <a:lstStyle/>
          <a:p>
            <a:pPr algn="ctr">
              <a:lnSpc>
                <a:spcPct val="90000"/>
              </a:lnSpc>
              <a:spcBef>
                <a:spcPct val="45000"/>
              </a:spcBef>
            </a:pPr>
            <a:endParaRPr lang="en-US" sz="3200" b="1" dirty="0" smtClean="0">
              <a:cs typeface="Arial" pitchFamily="34" charset="0"/>
            </a:endParaRPr>
          </a:p>
          <a:p>
            <a:pPr algn="ctr">
              <a:lnSpc>
                <a:spcPts val="1800"/>
              </a:lnSpc>
              <a:spcBef>
                <a:spcPct val="45000"/>
              </a:spcBef>
            </a:pPr>
            <a:r>
              <a:rPr lang="en-US" sz="2800" b="1" dirty="0" smtClean="0">
                <a:latin typeface="Times New Roman" pitchFamily="18" charset="0"/>
                <a:cs typeface="Times New Roman" pitchFamily="18" charset="0"/>
              </a:rPr>
              <a:t>The Measures Taken by the </a:t>
            </a:r>
            <a:r>
              <a:rPr lang="en-US" sz="2800" b="1" dirty="0" err="1" smtClean="0">
                <a:latin typeface="Times New Roman" pitchFamily="18" charset="0"/>
                <a:cs typeface="Times New Roman" pitchFamily="18" charset="0"/>
              </a:rPr>
              <a:t>I.R.</a:t>
            </a:r>
            <a:r>
              <a:rPr lang="en-US" sz="2400" b="1" dirty="0" err="1" smtClean="0">
                <a:latin typeface="Times New Roman" pitchFamily="18" charset="0"/>
                <a:cs typeface="Times New Roman" pitchFamily="18" charset="0"/>
              </a:rPr>
              <a:t>Iran</a:t>
            </a:r>
            <a:r>
              <a:rPr lang="en-US" sz="2400" b="1" dirty="0" smtClean="0">
                <a:latin typeface="Times New Roman" pitchFamily="18" charset="0"/>
                <a:cs typeface="Times New Roman" pitchFamily="18" charset="0"/>
              </a:rPr>
              <a:t> </a:t>
            </a:r>
          </a:p>
          <a:p>
            <a:pPr algn="ctr">
              <a:lnSpc>
                <a:spcPts val="1800"/>
              </a:lnSpc>
              <a:spcBef>
                <a:spcPct val="45000"/>
              </a:spcBef>
            </a:pPr>
            <a:r>
              <a:rPr lang="en-US" sz="2400" b="1" dirty="0" smtClean="0">
                <a:latin typeface="Times New Roman" pitchFamily="18" charset="0"/>
                <a:cs typeface="Times New Roman" pitchFamily="18" charset="0"/>
              </a:rPr>
              <a:t>on Developing the Rural Roads </a:t>
            </a:r>
            <a:endParaRPr lang="en-US" sz="2400" b="1" dirty="0">
              <a:latin typeface="Times New Roman" pitchFamily="18" charset="0"/>
              <a:cs typeface="Times New Roman" pitchFamily="18" charset="0"/>
            </a:endParaRPr>
          </a:p>
          <a:p>
            <a:pPr algn="ctr">
              <a:lnSpc>
                <a:spcPts val="1800"/>
              </a:lnSpc>
              <a:spcBef>
                <a:spcPct val="45000"/>
              </a:spcBef>
            </a:pPr>
            <a:r>
              <a:rPr lang="en-US" sz="1600" b="1" dirty="0" smtClean="0">
                <a:latin typeface="Times New Roman" pitchFamily="18" charset="0"/>
                <a:cs typeface="Times New Roman" pitchFamily="18" charset="0"/>
              </a:rPr>
              <a:t>24</a:t>
            </a:r>
            <a:r>
              <a:rPr lang="en-US" sz="1600" b="1" baseline="30000" dirty="0" smtClean="0">
                <a:latin typeface="Times New Roman" pitchFamily="18" charset="0"/>
                <a:cs typeface="Times New Roman" pitchFamily="18" charset="0"/>
              </a:rPr>
              <a:t>th</a:t>
            </a:r>
            <a:r>
              <a:rPr lang="en-US" sz="1600" b="1" dirty="0" smtClean="0">
                <a:latin typeface="Times New Roman" pitchFamily="18" charset="0"/>
                <a:cs typeface="Times New Roman" pitchFamily="18" charset="0"/>
              </a:rPr>
              <a:t> Transport &amp; Communication Working </a:t>
            </a:r>
            <a:r>
              <a:rPr lang="en-US" sz="1600" b="1" dirty="0" smtClean="0">
                <a:latin typeface="Times New Roman" pitchFamily="18" charset="0"/>
                <a:cs typeface="Times New Roman" pitchFamily="18" charset="0"/>
              </a:rPr>
              <a:t>Group Session </a:t>
            </a:r>
            <a:r>
              <a:rPr lang="en-US" sz="1600" b="1" dirty="0" smtClean="0">
                <a:latin typeface="Times New Roman" pitchFamily="18" charset="0"/>
                <a:cs typeface="Times New Roman" pitchFamily="18" charset="0"/>
              </a:rPr>
              <a:t>of the COMCEC</a:t>
            </a:r>
          </a:p>
          <a:p>
            <a:pPr algn="ctr">
              <a:lnSpc>
                <a:spcPts val="1800"/>
              </a:lnSpc>
              <a:spcBef>
                <a:spcPct val="45000"/>
              </a:spcBef>
            </a:pPr>
            <a:r>
              <a:rPr lang="en-US" sz="1600" b="1" dirty="0" smtClean="0">
                <a:latin typeface="Times New Roman" pitchFamily="18" charset="0"/>
                <a:cs typeface="Times New Roman" pitchFamily="18" charset="0"/>
              </a:rPr>
              <a:t>24 April 2025</a:t>
            </a:r>
          </a:p>
          <a:p>
            <a:pPr algn="ctr">
              <a:lnSpc>
                <a:spcPts val="1800"/>
              </a:lnSpc>
              <a:spcBef>
                <a:spcPct val="45000"/>
              </a:spcBef>
            </a:pPr>
            <a:r>
              <a:rPr lang="en-US" sz="2000" b="1" dirty="0" smtClean="0">
                <a:latin typeface="Times New Roman" pitchFamily="18" charset="0"/>
                <a:cs typeface="Times New Roman" pitchFamily="18" charset="0"/>
              </a:rPr>
              <a:t>Presented by:</a:t>
            </a:r>
          </a:p>
          <a:p>
            <a:pPr algn="ctr">
              <a:lnSpc>
                <a:spcPts val="1800"/>
              </a:lnSpc>
              <a:spcBef>
                <a:spcPct val="45000"/>
              </a:spcBef>
            </a:pPr>
            <a:r>
              <a:rPr lang="en-US" sz="2000" b="1" dirty="0" err="1" smtClean="0">
                <a:latin typeface="Times New Roman" pitchFamily="18" charset="0"/>
                <a:cs typeface="Times New Roman" pitchFamily="18" charset="0"/>
              </a:rPr>
              <a:t>Mehran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Khamisizadeh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Phd</a:t>
            </a:r>
            <a:endParaRPr lang="en-US" sz="2000" b="1" dirty="0" smtClean="0">
              <a:latin typeface="Times New Roman" pitchFamily="18" charset="0"/>
              <a:cs typeface="Times New Roman" pitchFamily="18" charset="0"/>
            </a:endParaRPr>
          </a:p>
          <a:p>
            <a:pPr algn="ctr">
              <a:lnSpc>
                <a:spcPts val="1800"/>
              </a:lnSpc>
              <a:spcBef>
                <a:spcPct val="45000"/>
              </a:spcBef>
            </a:pPr>
            <a:r>
              <a:rPr lang="en-US" sz="2000" b="1" dirty="0" smtClean="0">
                <a:latin typeface="Times New Roman" pitchFamily="18" charset="0"/>
                <a:cs typeface="Times New Roman" pitchFamily="18" charset="0"/>
              </a:rPr>
              <a:t> Deputy Chairman of the International Affairs Center</a:t>
            </a:r>
            <a:r>
              <a:rPr lang="en-US" sz="2000" dirty="0" smtClean="0">
                <a:latin typeface="Comic Sans MS" pitchFamily="66" charset="0"/>
                <a:cs typeface="+mj-cs"/>
              </a:rPr>
              <a:t/>
            </a:r>
            <a:br>
              <a:rPr lang="en-US" sz="2000" dirty="0" smtClean="0">
                <a:latin typeface="Comic Sans MS" pitchFamily="66" charset="0"/>
                <a:cs typeface="+mj-cs"/>
              </a:rPr>
            </a:br>
            <a:r>
              <a:rPr lang="en-US" sz="2000" dirty="0" smtClean="0">
                <a:latin typeface="Comic Sans MS" pitchFamily="66" charset="0"/>
                <a:cs typeface="+mj-cs"/>
              </a:rPr>
              <a:t/>
            </a:r>
            <a:br>
              <a:rPr lang="en-US" sz="2000" dirty="0" smtClean="0">
                <a:latin typeface="Comic Sans MS" pitchFamily="66" charset="0"/>
                <a:cs typeface="+mj-cs"/>
              </a:rPr>
            </a:br>
            <a:r>
              <a:rPr lang="fa-IR" sz="2400" dirty="0" smtClean="0">
                <a:solidFill>
                  <a:srgbClr val="FFFF00"/>
                </a:solidFill>
                <a:latin typeface="Verdana" pitchFamily="34" charset="0"/>
                <a:cs typeface="+mj-cs"/>
              </a:rPr>
              <a:t/>
            </a:r>
            <a:br>
              <a:rPr lang="fa-IR" sz="2400" dirty="0" smtClean="0">
                <a:solidFill>
                  <a:srgbClr val="FFFF00"/>
                </a:solidFill>
                <a:latin typeface="Verdana" pitchFamily="34" charset="0"/>
                <a:cs typeface="+mj-cs"/>
              </a:rPr>
            </a:br>
            <a:r>
              <a:rPr lang="en-US" sz="2400" dirty="0" smtClean="0">
                <a:latin typeface="Comic Sans MS" pitchFamily="66" charset="0"/>
                <a:cs typeface="Mitra" pitchFamily="2" charset="-78"/>
              </a:rPr>
              <a:t/>
            </a:r>
            <a:br>
              <a:rPr lang="en-US" sz="2400" dirty="0" smtClean="0">
                <a:latin typeface="Comic Sans MS" pitchFamily="66" charset="0"/>
                <a:cs typeface="Mitra" pitchFamily="2" charset="-78"/>
              </a:rPr>
            </a:br>
            <a:endParaRPr lang="en-US" sz="2400" dirty="0">
              <a:solidFill>
                <a:srgbClr val="99FF66"/>
              </a:solidFill>
              <a:latin typeface="Times New Roman" pitchFamily="18" charset="0"/>
            </a:endParaRPr>
          </a:p>
        </p:txBody>
      </p:sp>
      <p:sp>
        <p:nvSpPr>
          <p:cNvPr id="8209" name="Rectangle 17"/>
          <p:cNvSpPr>
            <a:spLocks noChangeArrowheads="1"/>
          </p:cNvSpPr>
          <p:nvPr/>
        </p:nvSpPr>
        <p:spPr bwMode="auto">
          <a:xfrm>
            <a:off x="2209800" y="527159"/>
            <a:ext cx="4572000" cy="830997"/>
          </a:xfrm>
          <a:prstGeom prst="rect">
            <a:avLst/>
          </a:prstGeom>
          <a:noFill/>
          <a:ln w="9525">
            <a:noFill/>
            <a:miter lim="800000"/>
            <a:headEnd/>
            <a:tailEnd/>
          </a:ln>
          <a:effectLst/>
        </p:spPr>
        <p:txBody>
          <a:bodyPr wrap="square" anchor="ctr">
            <a:spAutoFit/>
          </a:bodyPr>
          <a:lstStyle/>
          <a:p>
            <a:pPr algn="ctr">
              <a:lnSpc>
                <a:spcPts val="1800"/>
              </a:lnSpc>
            </a:pPr>
            <a:r>
              <a:rPr lang="en-US" sz="1200" b="1" dirty="0">
                <a:latin typeface="Times New Roman" pitchFamily="18" charset="0"/>
                <a:cs typeface="Times New Roman" pitchFamily="18" charset="0"/>
              </a:rPr>
              <a:t>Islamic Republic of Iran</a:t>
            </a:r>
            <a:r>
              <a:rPr lang="ar-SA" sz="1200" b="1" dirty="0">
                <a:latin typeface="Times New Roman" pitchFamily="18" charset="0"/>
                <a:cs typeface="Times New Roman" pitchFamily="18" charset="0"/>
              </a:rPr>
              <a:t/>
            </a:r>
            <a:br>
              <a:rPr lang="ar-SA" sz="1200" b="1" dirty="0">
                <a:latin typeface="Times New Roman" pitchFamily="18" charset="0"/>
                <a:cs typeface="Times New Roman" pitchFamily="18" charset="0"/>
              </a:rPr>
            </a:br>
            <a:r>
              <a:rPr lang="en-US" sz="1200" b="1" dirty="0">
                <a:latin typeface="Times New Roman" pitchFamily="18" charset="0"/>
                <a:cs typeface="Times New Roman" pitchFamily="18" charset="0"/>
              </a:rPr>
              <a:t>Ministry of Roads &amp; Urban Development</a:t>
            </a:r>
          </a:p>
          <a:p>
            <a:pPr algn="ctr" rtl="1" eaLnBrk="1" hangingPunct="1"/>
            <a:endParaRPr lang="ar-SA" b="1" dirty="0">
              <a:cs typeface="Arial" pitchFamily="34" charset="0"/>
            </a:endParaRPr>
          </a:p>
        </p:txBody>
      </p:sp>
      <p:pic>
        <p:nvPicPr>
          <p:cNvPr id="8210" name="Picture 18" descr="allah"/>
          <p:cNvPicPr>
            <a:picLocks noChangeAspect="1" noChangeArrowheads="1"/>
          </p:cNvPicPr>
          <p:nvPr/>
        </p:nvPicPr>
        <p:blipFill>
          <a:blip r:embed="rId2" cstate="print"/>
          <a:srcRect/>
          <a:stretch>
            <a:fillRect/>
          </a:stretch>
        </p:blipFill>
        <p:spPr bwMode="auto">
          <a:xfrm>
            <a:off x="4306347" y="76200"/>
            <a:ext cx="519113" cy="444500"/>
          </a:xfrm>
          <a:prstGeom prst="rect">
            <a:avLst/>
          </a:prstGeom>
          <a:noFill/>
          <a:ln w="76200" cmpd="tri">
            <a:solidFill>
              <a:schemeClr val="tx1"/>
            </a:solidFill>
            <a:miter lim="800000"/>
            <a:headEnd/>
            <a:tailEnd/>
          </a:ln>
        </p:spPr>
      </p:pic>
      <p:pic>
        <p:nvPicPr>
          <p:cNvPr id="7" name="Picture 6" descr="motorway_large_c.jpg"/>
          <p:cNvPicPr>
            <a:picLocks noChangeAspect="1"/>
          </p:cNvPicPr>
          <p:nvPr/>
        </p:nvPicPr>
        <p:blipFill>
          <a:blip r:embed="rId3" cstate="print"/>
          <a:stretch>
            <a:fillRect/>
          </a:stretch>
        </p:blipFill>
        <p:spPr>
          <a:xfrm>
            <a:off x="1143000" y="1066800"/>
            <a:ext cx="7239000" cy="1295400"/>
          </a:xfrm>
          <a:prstGeom prst="rect">
            <a:avLst/>
          </a:prstGeom>
          <a:ln>
            <a:noFill/>
          </a:ln>
          <a:effectLst>
            <a:softEdge rad="112500"/>
          </a:effec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067300"/>
            <a:ext cx="7162800" cy="1638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922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8203"/>
                                        </p:tgtEl>
                                        <p:attrNameLst>
                                          <p:attrName>style.visibility</p:attrName>
                                        </p:attrNameLst>
                                      </p:cBhvr>
                                      <p:to>
                                        <p:strVal val="visible"/>
                                      </p:to>
                                    </p:set>
                                    <p:animEffect transition="in" filter="dissolve">
                                      <p:cBhvr>
                                        <p:cTn id="7" dur="3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cstate="print"/>
          <a:stretch>
            <a:fillRect/>
          </a:stretch>
        </p:blipFill>
        <p:spPr>
          <a:xfrm>
            <a:off x="3810000" y="2514600"/>
            <a:ext cx="5364480" cy="4321302"/>
          </a:xfrm>
          <a:prstGeom prst="rect">
            <a:avLst/>
          </a:prstGeom>
        </p:spPr>
      </p:pic>
      <p:pic>
        <p:nvPicPr>
          <p:cNvPr id="3" name="Picture 7" descr="C:\Users\user\Desktop\New folder (3)\New folder (2)\متفرقه\250 Icon Pack[www.downloadha.com]\Icon Pack[www.downloadha.com] (1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3910"/>
            <a:ext cx="2133600" cy="28533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840" y="0"/>
            <a:ext cx="7702296" cy="1077218"/>
          </a:xfrm>
          <a:prstGeom prst="rect">
            <a:avLst/>
          </a:prstGeom>
          <a:noFill/>
        </p:spPr>
        <p:txBody>
          <a:bodyPr wrap="square">
            <a:spAutoFit/>
          </a:bodyPr>
          <a:lstStyle/>
          <a:p>
            <a:pPr>
              <a:defRPr/>
            </a:pPr>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Construction and Maintenance of the Rural Roads</a:t>
            </a:r>
          </a:p>
          <a:p>
            <a:pPr>
              <a:defRPr/>
            </a:pPr>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838200"/>
            <a:ext cx="7961376" cy="1231106"/>
          </a:xfrm>
          <a:prstGeom prst="rect">
            <a:avLst/>
          </a:prstGeom>
          <a:noFill/>
        </p:spPr>
        <p:txBody>
          <a:bodyPr wrap="square">
            <a:spAutoFit/>
          </a:bodyPr>
          <a:lstStyle/>
          <a:p>
            <a:pPr marL="285750" indent="-285750">
              <a:buFont typeface="Wingdings" pitchFamily="2" charset="2"/>
              <a:buChar char="Ø"/>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Construction </a:t>
            </a:r>
            <a:r>
              <a:rPr lang="en-US" b="1" dirty="0">
                <a:effectLst>
                  <a:outerShdw blurRad="38100" dist="38100" dir="2700000" algn="tl">
                    <a:srgbClr val="000000">
                      <a:alpha val="43137"/>
                    </a:srgbClr>
                  </a:outerShdw>
                </a:effectLst>
                <a:latin typeface="Times New Roman" pitchFamily="18" charset="0"/>
                <a:cs typeface="Times New Roman" pitchFamily="18" charset="0"/>
              </a:rPr>
              <a:t>and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Development </a:t>
            </a:r>
            <a:r>
              <a:rPr lang="en-US" b="1" dirty="0">
                <a:effectLst>
                  <a:outerShdw blurRad="38100" dist="38100" dir="2700000" algn="tl">
                    <a:srgbClr val="000000">
                      <a:alpha val="43137"/>
                    </a:srgbClr>
                  </a:outerShdw>
                </a:effectLst>
                <a:latin typeface="Times New Roman" pitchFamily="18" charset="0"/>
                <a:cs typeface="Times New Roman" pitchFamily="18" charset="0"/>
              </a:rPr>
              <a:t>of the Rural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Roads ( Villages more than 20 Families</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households)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a:effectLst>
                  <a:outerShdw blurRad="38100" dist="38100" dir="2700000" algn="tl">
                    <a:srgbClr val="000000">
                      <a:alpha val="43137"/>
                    </a:srgbClr>
                  </a:outerShdw>
                </a:effectLst>
                <a:latin typeface="Times New Roman" pitchFamily="18" charset="0"/>
                <a:cs typeface="Times New Roman" pitchFamily="18" charset="0"/>
              </a:rPr>
              <a:t>3000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km</a:t>
            </a:r>
          </a:p>
          <a:p>
            <a:pPr marL="285750" indent="-285750">
              <a:buFont typeface="Wingdings" pitchFamily="2" charset="2"/>
              <a:buChar char="Ø"/>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Maintenance  and paving Asphalt of the Rural Roads,3000 km</a:t>
            </a:r>
          </a:p>
          <a:p>
            <a:pPr marL="285750" indent="-285750">
              <a:buFont typeface="Wingdings" pitchFamily="2" charset="2"/>
              <a:buChar char="Ø"/>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Maintenance and  paving Asphalt of the Minor Roads, 3000 km</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3810000" cy="4343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49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3C0AEEC2-F5D5-18DB-40D2-2F745E77A208}"/>
              </a:ext>
            </a:extLst>
          </p:cNvPr>
          <p:cNvGrpSpPr/>
          <p:nvPr/>
        </p:nvGrpSpPr>
        <p:grpSpPr>
          <a:xfrm>
            <a:off x="457200" y="290780"/>
            <a:ext cx="8229600" cy="640554"/>
            <a:chOff x="457200" y="290780"/>
            <a:chExt cx="8229600" cy="640554"/>
          </a:xfrm>
        </p:grpSpPr>
        <p:sp>
          <p:nvSpPr>
            <p:cNvPr id="4" name="Rectangle 3">
              <a:extLst>
                <a:ext uri="{FF2B5EF4-FFF2-40B4-BE49-F238E27FC236}">
                  <a16:creationId xmlns="" xmlns:a16="http://schemas.microsoft.com/office/drawing/2014/main" id="{E180D5AC-9C19-2B4F-4F5D-24D39C5D455A}"/>
                </a:ext>
              </a:extLst>
            </p:cNvPr>
            <p:cNvSpPr/>
            <p:nvPr/>
          </p:nvSpPr>
          <p:spPr>
            <a:xfrm>
              <a:off x="1005840" y="290780"/>
              <a:ext cx="7132320" cy="457200"/>
            </a:xfrm>
            <a:prstGeom prst="rect">
              <a:avLst/>
            </a:prstGeom>
            <a:pattFill prst="lt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Most</a:t>
              </a:r>
              <a:r>
                <a:rPr kumimoji="0" lang="en-US" sz="20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Measures taken in developing the Rural Roads</a:t>
              </a:r>
              <a:endParaRPr kumimoji="0" lang="fa-IR"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cxnSp>
          <p:nvCxnSpPr>
            <p:cNvPr id="6" name="Straight Connector 5">
              <a:extLst>
                <a:ext uri="{FF2B5EF4-FFF2-40B4-BE49-F238E27FC236}">
                  <a16:creationId xmlns="" xmlns:a16="http://schemas.microsoft.com/office/drawing/2014/main" id="{A28232FC-CBE7-3C24-B2D7-1FEBC07B8D97}"/>
                </a:ext>
              </a:extLst>
            </p:cNvPr>
            <p:cNvCxnSpPr>
              <a:cxnSpLocks/>
            </p:cNvCxnSpPr>
            <p:nvPr/>
          </p:nvCxnSpPr>
          <p:spPr>
            <a:xfrm>
              <a:off x="457200" y="931334"/>
              <a:ext cx="82296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 name="Diagram 1">
            <a:extLst>
              <a:ext uri="{FF2B5EF4-FFF2-40B4-BE49-F238E27FC236}">
                <a16:creationId xmlns="" xmlns:a16="http://schemas.microsoft.com/office/drawing/2014/main" id="{E772D1BB-114D-781B-A5DE-C7BAE34F2B3A}"/>
              </a:ext>
            </a:extLst>
          </p:cNvPr>
          <p:cNvGraphicFramePr/>
          <p:nvPr>
            <p:extLst>
              <p:ext uri="{D42A27DB-BD31-4B8C-83A1-F6EECF244321}">
                <p14:modId xmlns:p14="http://schemas.microsoft.com/office/powerpoint/2010/main" val="1899317782"/>
              </p:ext>
            </p:extLst>
          </p:nvPr>
        </p:nvGraphicFramePr>
        <p:xfrm>
          <a:off x="683568" y="1044088"/>
          <a:ext cx="7776698" cy="4689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0653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nut 24"/>
          <p:cNvSpPr/>
          <p:nvPr/>
        </p:nvSpPr>
        <p:spPr bwMode="auto">
          <a:xfrm>
            <a:off x="2004261" y="1454070"/>
            <a:ext cx="4858654" cy="5024136"/>
          </a:xfrm>
          <a:prstGeom prst="donut">
            <a:avLst>
              <a:gd name="adj" fmla="val 853"/>
            </a:avLst>
          </a:prstGeom>
          <a:solidFill>
            <a:schemeClr val="accent6">
              <a:lumMod val="50000"/>
            </a:schemeClr>
          </a:solidFill>
          <a:ln w="9525">
            <a:noFill/>
            <a:round/>
            <a:headEnd/>
            <a:tailEnd/>
          </a:ln>
        </p:spPr>
        <p:txBody>
          <a:bodyPr vert="horz" wrap="square" lIns="72009" tIns="36005" rIns="72009" bIns="36005" numCol="1" rtlCol="0" anchor="t" anchorCtr="0" compatLnSpc="1">
            <a:prstTxWarp prst="textNoShape">
              <a:avLst/>
            </a:prstTxWarp>
          </a:bodyPr>
          <a:lstStyle/>
          <a:p>
            <a:pPr algn="ctr"/>
            <a:endParaRPr lang="en-US" dirty="0">
              <a:latin typeface="Calibri Light" charset="0"/>
              <a:cs typeface="B Nazanin" panose="00000400000000000000" pitchFamily="2" charset="-78"/>
            </a:endParaRPr>
          </a:p>
        </p:txBody>
      </p:sp>
      <p:sp>
        <p:nvSpPr>
          <p:cNvPr id="7" name="Title 6" hidden="1">
            <a:extLst>
              <a:ext uri="{FF2B5EF4-FFF2-40B4-BE49-F238E27FC236}">
                <a16:creationId xmlns:a16="http://schemas.microsoft.com/office/drawing/2014/main" xmlns="" id="{7C70995F-D8C5-410A-AA8B-1EE172A29454}"/>
              </a:ext>
            </a:extLst>
          </p:cNvPr>
          <p:cNvSpPr>
            <a:spLocks noGrp="1"/>
          </p:cNvSpPr>
          <p:nvPr>
            <p:ph type="title" idx="4294967295"/>
          </p:nvPr>
        </p:nvSpPr>
        <p:spPr>
          <a:xfrm>
            <a:off x="0" y="365125"/>
            <a:ext cx="7886700" cy="1325563"/>
          </a:xfrm>
        </p:spPr>
        <p:txBody>
          <a:bodyPr/>
          <a:lstStyle/>
          <a:p>
            <a:r>
              <a:rPr lang="en-US" dirty="0"/>
              <a:t>Project analysis slide 10</a:t>
            </a:r>
          </a:p>
        </p:txBody>
      </p:sp>
      <p:sp>
        <p:nvSpPr>
          <p:cNvPr id="3" name="Title 1">
            <a:extLst>
              <a:ext uri="{FF2B5EF4-FFF2-40B4-BE49-F238E27FC236}">
                <a16:creationId xmlns:a16="http://schemas.microsoft.com/office/drawing/2014/main" xmlns="" id="{C4300AEF-1595-4419-801B-6E36A33BB8CF}"/>
              </a:ext>
            </a:extLst>
          </p:cNvPr>
          <p:cNvSpPr txBox="1">
            <a:spLocks/>
          </p:cNvSpPr>
          <p:nvPr/>
        </p:nvSpPr>
        <p:spPr>
          <a:xfrm>
            <a:off x="2590800" y="76200"/>
            <a:ext cx="6553200" cy="553998"/>
          </a:xfrm>
          <a:prstGeom prst="rect">
            <a:avLst/>
          </a:prstGeom>
        </p:spPr>
        <p:txBody>
          <a:bodyPr vert="horz" wrap="square" lIns="0" tIns="0" rIns="0" bIns="0" rtlCol="0" anchor="t">
            <a:spAutoFit/>
          </a:bodyPr>
          <a:lstStyle>
            <a:lvl1pPr algn="l" defTabSz="975341" rtl="1" eaLnBrk="1" latinLnBrk="0" hangingPunct="1">
              <a:lnSpc>
                <a:spcPct val="90000"/>
              </a:lnSpc>
              <a:spcBef>
                <a:spcPct val="0"/>
              </a:spcBef>
              <a:buNone/>
              <a:defRPr sz="4693" kern="1200">
                <a:solidFill>
                  <a:schemeClr val="tx1"/>
                </a:solidFill>
                <a:latin typeface="+mj-lt"/>
                <a:ea typeface="+mj-ea"/>
                <a:cs typeface="+mj-cs"/>
              </a:defRPr>
            </a:lvl1pPr>
          </a:lstStyle>
          <a:p>
            <a:pPr algn="ctr">
              <a:lnSpc>
                <a:spcPct val="150000"/>
              </a:lnSpc>
            </a:pPr>
            <a:r>
              <a:rPr lang="en-US" sz="2400" b="1" dirty="0" smtClean="0">
                <a:effectLst>
                  <a:glow rad="127000">
                    <a:prstClr val="white">
                      <a:lumMod val="95000"/>
                    </a:prstClr>
                  </a:glow>
                </a:effectLst>
                <a:latin typeface="Times New Roman" pitchFamily="18" charset="0"/>
                <a:cs typeface="Times New Roman" pitchFamily="18" charset="0"/>
              </a:rPr>
              <a:t>The Main Challenges of the Rural Roads</a:t>
            </a:r>
            <a:endParaRPr lang="fa-IR" sz="2400" b="1" dirty="0">
              <a:effectLst>
                <a:glow rad="127000">
                  <a:prstClr val="white">
                    <a:lumMod val="95000"/>
                  </a:prstClr>
                </a:glow>
              </a:effectLst>
              <a:latin typeface="Times New Roman" pitchFamily="18" charset="0"/>
              <a:cs typeface="Times New Roman" pitchFamily="18" charset="0"/>
            </a:endParaRPr>
          </a:p>
        </p:txBody>
      </p:sp>
      <p:sp>
        <p:nvSpPr>
          <p:cNvPr id="18" name="Rounded Rectangle 17"/>
          <p:cNvSpPr/>
          <p:nvPr/>
        </p:nvSpPr>
        <p:spPr bwMode="auto">
          <a:xfrm>
            <a:off x="3173996" y="1143000"/>
            <a:ext cx="2519186" cy="1256938"/>
          </a:xfrm>
          <a:prstGeom prst="roundRect">
            <a:avLst/>
          </a:prstGeom>
          <a:solidFill>
            <a:schemeClr val="accent2">
              <a:lumMod val="60000"/>
              <a:lumOff val="40000"/>
            </a:schemeClr>
          </a:solidFill>
          <a:ln w="9525">
            <a:noFill/>
            <a:round/>
            <a:headEnd/>
            <a:tailEnd/>
          </a:ln>
        </p:spPr>
        <p:txBody>
          <a:bodyPr vert="horz" wrap="square" lIns="72009" tIns="36005" rIns="72009" bIns="36005" numCol="1" rtlCol="0" anchor="t" anchorCtr="0" compatLnSpc="1">
            <a:prstTxWarp prst="textNoShape">
              <a:avLst/>
            </a:prstTxWarp>
          </a:bodyPr>
          <a:lstStyle/>
          <a:p>
            <a:pPr lvl="0" algn="ctr"/>
            <a:r>
              <a:rPr lang="en-US" b="1" dirty="0" smtClean="0">
                <a:latin typeface="Times New Roman" pitchFamily="18" charset="0"/>
                <a:cs typeface="Times New Roman" pitchFamily="18" charset="0"/>
              </a:rPr>
              <a:t>Decreasing the Budget (Public resources and budget of the provinces)</a:t>
            </a:r>
            <a:endParaRPr lang="en-US" dirty="0">
              <a:latin typeface="Times New Roman" pitchFamily="18" charset="0"/>
              <a:cs typeface="Times New Roman" pitchFamily="18" charset="0"/>
            </a:endParaRPr>
          </a:p>
          <a:p>
            <a:pPr algn="ctr"/>
            <a:endParaRPr lang="en-US" dirty="0">
              <a:latin typeface="Calibri Light" charset="0"/>
              <a:cs typeface="B Nazanin" panose="00000400000000000000" pitchFamily="2" charset="-78"/>
            </a:endParaRPr>
          </a:p>
        </p:txBody>
      </p:sp>
      <p:sp>
        <p:nvSpPr>
          <p:cNvPr id="20" name="Rounded Rectangle 19"/>
          <p:cNvSpPr/>
          <p:nvPr/>
        </p:nvSpPr>
        <p:spPr bwMode="auto">
          <a:xfrm>
            <a:off x="6172200" y="2682987"/>
            <a:ext cx="2085850" cy="1050813"/>
          </a:xfrm>
          <a:prstGeom prst="roundRect">
            <a:avLst/>
          </a:prstGeom>
          <a:solidFill>
            <a:schemeClr val="accent3">
              <a:lumMod val="75000"/>
            </a:schemeClr>
          </a:solidFill>
          <a:ln w="9525">
            <a:noFill/>
            <a:round/>
            <a:headEnd/>
            <a:tailEnd/>
          </a:ln>
        </p:spPr>
        <p:txBody>
          <a:bodyPr vert="horz" wrap="square" lIns="72009" tIns="36005" rIns="72009" bIns="36005" numCol="1" rtlCol="0" anchor="ctr" anchorCtr="0" compatLnSpc="1">
            <a:prstTxWarp prst="textNoShape">
              <a:avLst/>
            </a:prstTxWarp>
          </a:bodyPr>
          <a:lstStyle/>
          <a:p>
            <a:pPr lvl="0" algn="ctr"/>
            <a:r>
              <a:rPr lang="en-US" b="1" dirty="0" smtClean="0">
                <a:latin typeface="Times New Roman" pitchFamily="18" charset="0"/>
                <a:cs typeface="Times New Roman" pitchFamily="18" charset="0"/>
              </a:rPr>
              <a:t>Decreasing the quality of the Asphalts</a:t>
            </a:r>
            <a:endParaRPr lang="en-US" dirty="0">
              <a:latin typeface="Times New Roman" pitchFamily="18" charset="0"/>
              <a:cs typeface="Times New Roman" pitchFamily="18" charset="0"/>
            </a:endParaRPr>
          </a:p>
        </p:txBody>
      </p:sp>
      <p:sp>
        <p:nvSpPr>
          <p:cNvPr id="21" name="Rounded Rectangle 20"/>
          <p:cNvSpPr/>
          <p:nvPr/>
        </p:nvSpPr>
        <p:spPr bwMode="auto">
          <a:xfrm>
            <a:off x="5819990" y="4800600"/>
            <a:ext cx="2085850" cy="1058962"/>
          </a:xfrm>
          <a:prstGeom prst="roundRect">
            <a:avLst/>
          </a:prstGeom>
          <a:solidFill>
            <a:schemeClr val="accent4">
              <a:lumMod val="75000"/>
            </a:schemeClr>
          </a:solidFill>
          <a:ln w="9525">
            <a:noFill/>
            <a:round/>
            <a:headEnd/>
            <a:tailEnd/>
          </a:ln>
        </p:spPr>
        <p:txBody>
          <a:bodyPr vert="horz" wrap="square" lIns="72009" tIns="36005" rIns="72009" bIns="36005" numCol="1" rtlCol="0" anchor="ctr" anchorCtr="0" compatLnSpc="1">
            <a:prstTxWarp prst="textNoShape">
              <a:avLst/>
            </a:prstTxWarp>
          </a:bodyPr>
          <a:lstStyle/>
          <a:p>
            <a:pPr lvl="0" algn="ctr"/>
            <a:r>
              <a:rPr lang="en-US" b="1" dirty="0">
                <a:latin typeface="Times New Roman" pitchFamily="18" charset="0"/>
                <a:cs typeface="Times New Roman" pitchFamily="18" charset="0"/>
              </a:rPr>
              <a:t>Increasing the </a:t>
            </a:r>
            <a:r>
              <a:rPr lang="en-US" b="1" dirty="0" smtClean="0">
                <a:latin typeface="Times New Roman" pitchFamily="18" charset="0"/>
                <a:cs typeface="Times New Roman" pitchFamily="18" charset="0"/>
              </a:rPr>
              <a:t>costs </a:t>
            </a:r>
            <a:r>
              <a:rPr lang="en-US" b="1" dirty="0">
                <a:latin typeface="Times New Roman" pitchFamily="18" charset="0"/>
                <a:cs typeface="Times New Roman" pitchFamily="18" charset="0"/>
              </a:rPr>
              <a:t>of the materials</a:t>
            </a:r>
          </a:p>
        </p:txBody>
      </p:sp>
      <p:sp>
        <p:nvSpPr>
          <p:cNvPr id="22" name="Rounded Rectangle 21"/>
          <p:cNvSpPr/>
          <p:nvPr/>
        </p:nvSpPr>
        <p:spPr bwMode="auto">
          <a:xfrm>
            <a:off x="505471" y="2954135"/>
            <a:ext cx="2085850" cy="1160001"/>
          </a:xfrm>
          <a:prstGeom prst="roundRect">
            <a:avLst/>
          </a:prstGeom>
          <a:solidFill>
            <a:schemeClr val="accent4">
              <a:lumMod val="20000"/>
              <a:lumOff val="80000"/>
            </a:schemeClr>
          </a:solidFill>
          <a:ln w="9525">
            <a:noFill/>
            <a:round/>
            <a:headEnd/>
            <a:tailEnd/>
          </a:ln>
        </p:spPr>
        <p:txBody>
          <a:bodyPr vert="horz" wrap="square" lIns="72009" tIns="36005" rIns="72009" bIns="36005" numCol="1" rtlCol="0" anchor="t" anchorCtr="0" compatLnSpc="1">
            <a:prstTxWarp prst="textNoShape">
              <a:avLst/>
            </a:prstTxWarp>
          </a:bodyPr>
          <a:lstStyle/>
          <a:p>
            <a:pPr lvl="0" algn="ctr"/>
            <a:r>
              <a:rPr lang="en-US" b="1" dirty="0" smtClean="0">
                <a:latin typeface="Times New Roman" pitchFamily="18" charset="0"/>
                <a:cs typeface="Times New Roman" pitchFamily="18" charset="0"/>
              </a:rPr>
              <a:t>Increasing the level of destroy</a:t>
            </a:r>
            <a:endParaRPr lang="en-US" dirty="0">
              <a:latin typeface="Times New Roman" pitchFamily="18" charset="0"/>
              <a:cs typeface="Times New Roman" pitchFamily="18" charset="0"/>
            </a:endParaRPr>
          </a:p>
          <a:p>
            <a:pPr algn="ctr"/>
            <a:endParaRPr lang="en-US" dirty="0">
              <a:latin typeface="Calibri Light" charset="0"/>
              <a:cs typeface="B Nazanin" panose="00000400000000000000" pitchFamily="2" charset="-78"/>
            </a:endParaRPr>
          </a:p>
        </p:txBody>
      </p:sp>
      <p:sp>
        <p:nvSpPr>
          <p:cNvPr id="23" name="Rounded Rectangle 22"/>
          <p:cNvSpPr/>
          <p:nvPr/>
        </p:nvSpPr>
        <p:spPr bwMode="auto">
          <a:xfrm>
            <a:off x="961336" y="5024015"/>
            <a:ext cx="2085850" cy="919585"/>
          </a:xfrm>
          <a:prstGeom prst="roundRect">
            <a:avLst/>
          </a:prstGeom>
          <a:solidFill>
            <a:schemeClr val="accent1">
              <a:lumMod val="60000"/>
              <a:lumOff val="40000"/>
            </a:schemeClr>
          </a:solidFill>
          <a:ln w="9525">
            <a:noFill/>
            <a:round/>
            <a:headEnd/>
            <a:tailEnd/>
          </a:ln>
        </p:spPr>
        <p:txBody>
          <a:bodyPr vert="horz" wrap="square" lIns="72009" tIns="36005" rIns="72009" bIns="36005" numCol="1" rtlCol="0" anchor="ctr" anchorCtr="0" compatLnSpc="1">
            <a:prstTxWarp prst="textNoShape">
              <a:avLst/>
            </a:prstTxWarp>
          </a:bodyPr>
          <a:lstStyle/>
          <a:p>
            <a:pPr lvl="0" algn="ctr"/>
            <a:r>
              <a:rPr lang="en-US" b="1" dirty="0" smtClean="0">
                <a:latin typeface="Times New Roman" pitchFamily="18" charset="0"/>
                <a:cs typeface="Times New Roman" pitchFamily="18" charset="0"/>
              </a:rPr>
              <a:t>Increasing the volume of demands</a:t>
            </a:r>
            <a:endParaRPr lang="en-US" dirty="0">
              <a:latin typeface="Times New Roman" pitchFamily="18" charset="0"/>
              <a:cs typeface="Times New Roman" pitchFamily="18" charset="0"/>
            </a:endParaRPr>
          </a:p>
        </p:txBody>
      </p:sp>
      <p:pic>
        <p:nvPicPr>
          <p:cNvPr id="13" name="Picture 2" descr="C:\Users\user\Desktop\New folder (3)\New folder (2)\متفرقه\250 Icon Pack[www.downloadha.com]\Icon Pack[www.downloadha.com] (1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268" y="2514600"/>
            <a:ext cx="3810000" cy="31990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user\Desktop\New folder (3)\New folder (2)\متفرقه\250 Icon Pack[www.downloadha.com]\Icon Pack[www.downloadha.com] (13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4" y="-381000"/>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93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09837"/>
            <a:ext cx="9067799" cy="7704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en-US" sz="1800" b="1" smtClean="0">
                <a:solidFill>
                  <a:prstClr val="black"/>
                </a:solidFill>
                <a:latin typeface="Times New Roman" pitchFamily="18" charset="0"/>
                <a:cs typeface="Times New Roman" pitchFamily="18" charset="0"/>
              </a:rPr>
              <a:t>The operational plans for construction and maintenance of the Rural Roads in the Country</a:t>
            </a:r>
            <a:endParaRPr lang="fa-IR" sz="1800" b="1" dirty="0">
              <a:solidFill>
                <a:prstClr val="black"/>
              </a:solidFill>
              <a:latin typeface="Times New Roman" pitchFamily="18" charset="0"/>
              <a:cs typeface="Times New Roman" pitchFamily="18" charset="0"/>
            </a:endParaRPr>
          </a:p>
        </p:txBody>
      </p:sp>
      <p:sp>
        <p:nvSpPr>
          <p:cNvPr id="3" name="Rectangle 2"/>
          <p:cNvSpPr/>
          <p:nvPr/>
        </p:nvSpPr>
        <p:spPr>
          <a:xfrm>
            <a:off x="1347468" y="855072"/>
            <a:ext cx="5408725" cy="338554"/>
          </a:xfrm>
          <a:prstGeom prst="rect">
            <a:avLst/>
          </a:prstGeom>
        </p:spPr>
        <p:txBody>
          <a:bodyPr wrap="none">
            <a:spAutoFit/>
          </a:bodyPr>
          <a:lstStyle/>
          <a:p>
            <a:pPr algn="ctr">
              <a:buClrTx/>
              <a:buFontTx/>
              <a:buNone/>
              <a:defRPr/>
            </a:pPr>
            <a:r>
              <a:rPr lang="en-US" sz="1600" dirty="0" smtClean="0">
                <a:latin typeface="Times New Roman" pitchFamily="18" charset="0"/>
                <a:ea typeface="字魂35号-经典雅黑"/>
                <a:cs typeface="Times New Roman" pitchFamily="18" charset="0"/>
              </a:rPr>
              <a:t>Providing the Asphalt for the villages with more than 20 family</a:t>
            </a:r>
            <a:endParaRPr lang="en-US" sz="1600" dirty="0">
              <a:latin typeface="Times New Roman" pitchFamily="18" charset="0"/>
              <a:ea typeface="字魂35号-经典雅黑"/>
              <a:cs typeface="Times New Roman" pitchFamily="18" charset="0"/>
            </a:endParaRPr>
          </a:p>
        </p:txBody>
      </p:sp>
      <p:sp>
        <p:nvSpPr>
          <p:cNvPr id="4" name="Freeform 10"/>
          <p:cNvSpPr/>
          <p:nvPr/>
        </p:nvSpPr>
        <p:spPr bwMode="auto">
          <a:xfrm flipH="1">
            <a:off x="396826" y="1346812"/>
            <a:ext cx="7872147" cy="504878"/>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3F3F3F"/>
            </a:solidFill>
            <a:round/>
          </a:ln>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black"/>
              </a:solidFill>
              <a:effectLst/>
              <a:uLnTx/>
              <a:uFillTx/>
              <a:latin typeface="字魂35号-经典雅黑" panose="00000500000000000000" pitchFamily="2" charset="-122"/>
              <a:ea typeface="字魂35号-经典雅黑"/>
              <a:cs typeface="+mn-cs"/>
            </a:endParaRPr>
          </a:p>
        </p:txBody>
      </p:sp>
      <p:sp>
        <p:nvSpPr>
          <p:cNvPr id="5" name="TextBox 105"/>
          <p:cNvSpPr txBox="1">
            <a:spLocks noChangeArrowheads="1"/>
          </p:cNvSpPr>
          <p:nvPr/>
        </p:nvSpPr>
        <p:spPr bwMode="auto">
          <a:xfrm flipH="1">
            <a:off x="90342" y="1445362"/>
            <a:ext cx="67120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r" eaLnBrk="1" hangingPunct="1">
              <a:defRPr/>
            </a:pPr>
            <a:r>
              <a:rPr kumimoji="0" lang="en-US" altLang="zh-CN" sz="1400" b="1" i="0" u="none" strike="noStrike" kern="0" cap="none" spc="0" normalizeH="0" baseline="0" noProof="0" dirty="0" smtClean="0">
                <a:ln>
                  <a:noFill/>
                </a:ln>
                <a:solidFill>
                  <a:prstClr val="black">
                    <a:lumMod val="75000"/>
                    <a:lumOff val="25000"/>
                  </a:prstClr>
                </a:solidFill>
                <a:effectLst/>
                <a:uLnTx/>
                <a:uFillTx/>
                <a:latin typeface="Times New Roman" pitchFamily="18" charset="0"/>
                <a:ea typeface="字魂35号-经典雅黑" panose="00000500000000000000" pitchFamily="2" charset="-122"/>
                <a:cs typeface="Times New Roman" pitchFamily="18" charset="0"/>
              </a:rPr>
              <a:t>The number of the villages with 20 families</a:t>
            </a:r>
            <a:r>
              <a:rPr lang="en-US" sz="1400" b="1" kern="0" dirty="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 (</a:t>
            </a:r>
            <a:r>
              <a:rPr lang="en-US" sz="1400" b="1" kern="0" dirty="0" smtClean="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households),</a:t>
            </a:r>
            <a:r>
              <a:rPr kumimoji="0" lang="en-US" altLang="zh-CN" sz="1400" b="1" i="0" u="none" strike="noStrike" kern="0" cap="none" spc="0" normalizeH="0" baseline="0" noProof="0" dirty="0" smtClean="0">
                <a:ln>
                  <a:noFill/>
                </a:ln>
                <a:solidFill>
                  <a:prstClr val="black">
                    <a:lumMod val="75000"/>
                    <a:lumOff val="25000"/>
                  </a:prstClr>
                </a:solidFill>
                <a:effectLst/>
                <a:uLnTx/>
                <a:uFillTx/>
                <a:latin typeface="Times New Roman" pitchFamily="18" charset="0"/>
                <a:ea typeface="字魂35号-经典雅黑" panose="00000500000000000000" pitchFamily="2" charset="-122"/>
                <a:cs typeface="Times New Roman" pitchFamily="18" charset="0"/>
              </a:rPr>
              <a:t> which possess asphalt roads</a:t>
            </a:r>
            <a:endParaRPr kumimoji="0" lang="fa-IR" altLang="zh-CN" sz="1400" b="1" i="0" u="none" strike="noStrike" kern="0" cap="none" spc="0" normalizeH="0" baseline="0" noProof="0" dirty="0">
              <a:ln>
                <a:noFill/>
              </a:ln>
              <a:solidFill>
                <a:prstClr val="black">
                  <a:lumMod val="75000"/>
                  <a:lumOff val="25000"/>
                </a:prstClr>
              </a:solidFill>
              <a:effectLst/>
              <a:uLnTx/>
              <a:uFillTx/>
              <a:latin typeface="Times New Roman" pitchFamily="18" charset="0"/>
              <a:ea typeface="字魂35号-经典雅黑" panose="00000500000000000000" pitchFamily="2" charset="-122"/>
              <a:cs typeface="Times New Roman" pitchFamily="18" charset="0"/>
            </a:endParaRPr>
          </a:p>
        </p:txBody>
      </p:sp>
      <p:sp>
        <p:nvSpPr>
          <p:cNvPr id="6" name="Rectangle 12"/>
          <p:cNvSpPr>
            <a:spLocks noChangeArrowheads="1"/>
          </p:cNvSpPr>
          <p:nvPr/>
        </p:nvSpPr>
        <p:spPr bwMode="auto">
          <a:xfrm flipH="1">
            <a:off x="6768908" y="1306477"/>
            <a:ext cx="1261643" cy="591936"/>
          </a:xfrm>
          <a:prstGeom prst="rect">
            <a:avLst/>
          </a:prstGeom>
          <a:solidFill>
            <a:srgbClr val="4BACC6">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black"/>
              </a:solidFill>
              <a:effectLst/>
              <a:uLnTx/>
              <a:uFillTx/>
              <a:latin typeface="字魂35号-经典雅黑" panose="00000500000000000000" pitchFamily="2" charset="-122"/>
              <a:ea typeface="字魂35号-经典雅黑"/>
              <a:cs typeface="+mn-cs"/>
            </a:endParaRPr>
          </a:p>
        </p:txBody>
      </p:sp>
      <p:sp>
        <p:nvSpPr>
          <p:cNvPr id="7" name="TextBox 106"/>
          <p:cNvSpPr txBox="1">
            <a:spLocks noChangeArrowheads="1"/>
          </p:cNvSpPr>
          <p:nvPr/>
        </p:nvSpPr>
        <p:spPr bwMode="auto">
          <a:xfrm flipH="1">
            <a:off x="6844747" y="1423997"/>
            <a:ext cx="7617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w="12700">
                  <a:solidFill>
                    <a:srgbClr val="1F497D">
                      <a:satMod val="155000"/>
                    </a:srgbClr>
                  </a:solidFill>
                  <a:prstDash val="solid"/>
                </a:ln>
                <a:solidFill>
                  <a:prstClr val="black"/>
                </a:solidFill>
                <a:effectLst/>
                <a:uLnTx/>
                <a:uFillTx/>
                <a:latin typeface="Times New Roman" pitchFamily="18" charset="0"/>
                <a:cs typeface="Times New Roman" pitchFamily="18" charset="0"/>
              </a:rPr>
              <a:t>33154</a:t>
            </a:r>
            <a:endParaRPr kumimoji="0" lang="en-US" sz="1800" b="1" i="0" u="none" strike="noStrike" kern="1200" cap="none" spc="0" normalizeH="0" baseline="0" noProof="0" dirty="0">
              <a:ln w="12700">
                <a:solidFill>
                  <a:srgbClr val="1F497D">
                    <a:satMod val="155000"/>
                  </a:srgbClr>
                </a:solidFill>
                <a:prstDash val="solid"/>
              </a:ln>
              <a:solidFill>
                <a:prstClr val="black"/>
              </a:solidFill>
              <a:effectLst/>
              <a:uLnTx/>
              <a:uFillTx/>
              <a:latin typeface="Times New Roman" pitchFamily="18" charset="0"/>
              <a:cs typeface="Times New Roman" pitchFamily="18" charset="0"/>
            </a:endParaRPr>
          </a:p>
        </p:txBody>
      </p:sp>
      <p:grpSp>
        <p:nvGrpSpPr>
          <p:cNvPr id="8" name="组合 24"/>
          <p:cNvGrpSpPr/>
          <p:nvPr/>
        </p:nvGrpSpPr>
        <p:grpSpPr>
          <a:xfrm flipH="1">
            <a:off x="502508" y="2161273"/>
            <a:ext cx="7769514" cy="504879"/>
            <a:chOff x="1598335" y="1958160"/>
            <a:chExt cx="2807268" cy="386519"/>
          </a:xfrm>
        </p:grpSpPr>
        <p:sp>
          <p:nvSpPr>
            <p:cNvPr id="9" name="Freeform 10"/>
            <p:cNvSpPr/>
            <p:nvPr/>
          </p:nvSpPr>
          <p:spPr bwMode="auto">
            <a:xfrm>
              <a:off x="1598335" y="1958160"/>
              <a:ext cx="2807268" cy="38651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3F3F3F"/>
              </a:solidFill>
              <a:round/>
            </a:ln>
          </p:spPr>
          <p:txBody>
            <a:bodyPr/>
            <a:lstStyle/>
            <a:p>
              <a:pPr algn="r">
                <a:buClrTx/>
                <a:buFontTx/>
                <a:buNone/>
                <a:defRPr/>
              </a:pPr>
              <a:endParaRPr lang="zh-CN" altLang="en-US" dirty="0" smtClean="0">
                <a:solidFill>
                  <a:prstClr val="black"/>
                </a:solidFill>
                <a:latin typeface="字魂35号-经典雅黑" panose="00000500000000000000" pitchFamily="2" charset="-122"/>
                <a:ea typeface="字魂35号-经典雅黑"/>
                <a:cs typeface="+mn-cs"/>
              </a:endParaRPr>
            </a:p>
          </p:txBody>
        </p:sp>
        <p:sp>
          <p:nvSpPr>
            <p:cNvPr id="10" name="TextBox 105"/>
            <p:cNvSpPr txBox="1">
              <a:spLocks noChangeArrowheads="1"/>
            </p:cNvSpPr>
            <p:nvPr/>
          </p:nvSpPr>
          <p:spPr bwMode="auto">
            <a:xfrm>
              <a:off x="2315570" y="2016198"/>
              <a:ext cx="66747" cy="21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buClrTx/>
                <a:buFontTx/>
                <a:buNone/>
              </a:pPr>
              <a:endParaRPr lang="fa-IR" altLang="zh-CN" sz="1200" dirty="0">
                <a:solidFill>
                  <a:prstClr val="black">
                    <a:lumMod val="75000"/>
                    <a:lumOff val="25000"/>
                  </a:prstClr>
                </a:solidFill>
                <a:latin typeface="字魂35号-经典雅黑" panose="00000500000000000000" pitchFamily="2" charset="-122"/>
                <a:ea typeface="字魂35号-经典雅黑" panose="00000500000000000000" pitchFamily="2" charset="-122"/>
                <a:cs typeface="B Titr" panose="00000700000000000000" pitchFamily="2" charset="-78"/>
              </a:endParaRPr>
            </a:p>
          </p:txBody>
        </p:sp>
      </p:grpSp>
      <p:sp>
        <p:nvSpPr>
          <p:cNvPr id="11" name="Rectangle 10"/>
          <p:cNvSpPr/>
          <p:nvPr/>
        </p:nvSpPr>
        <p:spPr>
          <a:xfrm>
            <a:off x="393779" y="2237082"/>
            <a:ext cx="6216616" cy="307777"/>
          </a:xfrm>
          <a:prstGeom prst="rect">
            <a:avLst/>
          </a:prstGeom>
        </p:spPr>
        <p:txBody>
          <a:bodyPr wrap="square">
            <a:spAutoFit/>
          </a:bodyPr>
          <a:lstStyle/>
          <a:p>
            <a:pPr lvl="0" algn="r">
              <a:defRPr/>
            </a:pPr>
            <a:r>
              <a:rPr lang="en-US" altLang="zh-CN" sz="1400" b="1" kern="0" dirty="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The number of the </a:t>
            </a:r>
            <a:r>
              <a:rPr lang="en-US" altLang="zh-CN" sz="1400" b="1" kern="0" dirty="0" smtClean="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villages </a:t>
            </a:r>
            <a:r>
              <a:rPr lang="en-US" altLang="zh-CN" sz="1400" b="1" kern="0" dirty="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with 20 </a:t>
            </a:r>
            <a:r>
              <a:rPr lang="en-US" altLang="zh-CN" sz="1400" b="1" kern="0" dirty="0" smtClean="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families</a:t>
            </a:r>
            <a:r>
              <a:rPr lang="en-US" sz="1400" b="1" dirty="0">
                <a:latin typeface="Times New Roman" pitchFamily="18" charset="0"/>
                <a:cs typeface="Times New Roman" pitchFamily="18" charset="0"/>
              </a:rPr>
              <a:t> </a:t>
            </a:r>
            <a:r>
              <a:rPr lang="en-US" sz="1400" b="1" kern="0" dirty="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a:t>
            </a:r>
            <a:r>
              <a:rPr lang="en-US" sz="1400" b="1" kern="0" dirty="0" smtClean="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households),</a:t>
            </a:r>
            <a:r>
              <a:rPr lang="en-US" altLang="zh-CN" sz="1400" b="1" kern="0" dirty="0" smtClean="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 without asphalt </a:t>
            </a:r>
            <a:r>
              <a:rPr lang="en-US" altLang="zh-CN" sz="1400" b="1" kern="0" dirty="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roads</a:t>
            </a:r>
            <a:endParaRPr lang="fa-IR" altLang="zh-CN" sz="1400" b="1" kern="0" dirty="0">
              <a:solidFill>
                <a:prstClr val="black">
                  <a:lumMod val="75000"/>
                  <a:lumOff val="25000"/>
                </a:prstClr>
              </a:solidFill>
              <a:latin typeface="Times New Roman" pitchFamily="18" charset="0"/>
              <a:ea typeface="字魂35号-经典雅黑" panose="00000500000000000000" pitchFamily="2" charset="-122"/>
              <a:cs typeface="Times New Roman" pitchFamily="18" charset="0"/>
            </a:endParaRPr>
          </a:p>
        </p:txBody>
      </p:sp>
      <p:sp>
        <p:nvSpPr>
          <p:cNvPr id="12" name="Rectangle 12"/>
          <p:cNvSpPr>
            <a:spLocks noChangeArrowheads="1"/>
          </p:cNvSpPr>
          <p:nvPr/>
        </p:nvSpPr>
        <p:spPr bwMode="auto">
          <a:xfrm flipH="1">
            <a:off x="6782400" y="2095003"/>
            <a:ext cx="1234661" cy="591936"/>
          </a:xfrm>
          <a:prstGeom prst="rect">
            <a:avLst/>
          </a:prstGeom>
          <a:solidFill>
            <a:srgbClr val="4BACC6">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black"/>
              </a:solidFill>
              <a:effectLst/>
              <a:uLnTx/>
              <a:uFillTx/>
              <a:latin typeface="字魂35号-经典雅黑" panose="00000500000000000000" pitchFamily="2" charset="-122"/>
              <a:ea typeface="字魂35号-经典雅黑"/>
              <a:cs typeface="+mn-cs"/>
            </a:endParaRPr>
          </a:p>
        </p:txBody>
      </p:sp>
      <p:sp>
        <p:nvSpPr>
          <p:cNvPr id="13" name="Rectangle 12"/>
          <p:cNvSpPr/>
          <p:nvPr/>
        </p:nvSpPr>
        <p:spPr>
          <a:xfrm>
            <a:off x="6847952" y="2144749"/>
            <a:ext cx="646331" cy="369332"/>
          </a:xfrm>
          <a:prstGeom prst="rect">
            <a:avLst/>
          </a:prstGeom>
        </p:spPr>
        <p:txBody>
          <a:bodyPr wrap="none">
            <a:spAutoFit/>
          </a:bodyPr>
          <a:lstStyle/>
          <a:p>
            <a:pPr algn="r" rtl="1">
              <a:buClrTx/>
              <a:buFontTx/>
              <a:buNone/>
              <a:defRPr/>
            </a:pPr>
            <a:r>
              <a:rPr lang="en-US" sz="1800" b="1" kern="1200" dirty="0" smtClean="0">
                <a:ln w="12700">
                  <a:solidFill>
                    <a:srgbClr val="1F497D">
                      <a:satMod val="155000"/>
                    </a:srgbClr>
                  </a:solidFill>
                  <a:prstDash val="solid"/>
                </a:ln>
                <a:solidFill>
                  <a:prstClr val="black"/>
                </a:solidFill>
                <a:latin typeface="Times New Roman" pitchFamily="18" charset="0"/>
                <a:cs typeface="Times New Roman" pitchFamily="18" charset="0"/>
              </a:rPr>
              <a:t>6311</a:t>
            </a:r>
            <a:endParaRPr lang="en-US" sz="1800" b="1" kern="1200" dirty="0">
              <a:solidFill>
                <a:prstClr val="black"/>
              </a:solidFill>
              <a:latin typeface="Times New Roman" pitchFamily="18" charset="0"/>
              <a:cs typeface="Times New Roman" pitchFamily="18" charset="0"/>
            </a:endParaRPr>
          </a:p>
        </p:txBody>
      </p:sp>
      <p:sp>
        <p:nvSpPr>
          <p:cNvPr id="14" name="Freeform 10"/>
          <p:cNvSpPr/>
          <p:nvPr/>
        </p:nvSpPr>
        <p:spPr bwMode="auto">
          <a:xfrm flipH="1">
            <a:off x="502508" y="2904090"/>
            <a:ext cx="7769514" cy="50488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3F3F3F"/>
            </a:solidFill>
            <a:round/>
          </a:ln>
        </p:spPr>
        <p:txBody>
          <a:bodyPr/>
          <a:lstStyle/>
          <a:p>
            <a:pPr rtl="1">
              <a:buClrTx/>
              <a:buFontTx/>
              <a:buNone/>
              <a:defRPr/>
            </a:pPr>
            <a:endParaRPr lang="zh-CN" altLang="en-US" dirty="0" smtClean="0">
              <a:solidFill>
                <a:prstClr val="black"/>
              </a:solidFill>
              <a:latin typeface="字魂35号-经典雅黑" panose="00000500000000000000" pitchFamily="2" charset="-122"/>
              <a:ea typeface="字魂35号-经典雅黑"/>
              <a:cs typeface="+mn-cs"/>
            </a:endParaRPr>
          </a:p>
        </p:txBody>
      </p:sp>
      <p:sp>
        <p:nvSpPr>
          <p:cNvPr id="15" name="TextBox 105"/>
          <p:cNvSpPr txBox="1">
            <a:spLocks noChangeArrowheads="1"/>
          </p:cNvSpPr>
          <p:nvPr/>
        </p:nvSpPr>
        <p:spPr bwMode="auto">
          <a:xfrm flipH="1">
            <a:off x="767668" y="2978082"/>
            <a:ext cx="50529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rtl="1" eaLnBrk="1" hangingPunct="1">
              <a:buClrTx/>
              <a:buFontTx/>
              <a:buNone/>
            </a:pPr>
            <a:r>
              <a:rPr lang="en-US" sz="1400" b="1" kern="0" dirty="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The total of the villages with 20 families (</a:t>
            </a:r>
            <a:r>
              <a:rPr lang="en-US" sz="1400" b="1" kern="0" dirty="0" smtClean="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households), and more</a:t>
            </a:r>
            <a:endParaRPr lang="en-US" sz="1400" b="1" kern="0" dirty="0">
              <a:solidFill>
                <a:prstClr val="black">
                  <a:lumMod val="75000"/>
                  <a:lumOff val="25000"/>
                </a:prstClr>
              </a:solidFill>
              <a:latin typeface="Times New Roman" pitchFamily="18" charset="0"/>
              <a:ea typeface="字魂35号-经典雅黑" panose="00000500000000000000" pitchFamily="2" charset="-122"/>
              <a:cs typeface="Times New Roman" pitchFamily="18" charset="0"/>
            </a:endParaRPr>
          </a:p>
        </p:txBody>
      </p:sp>
      <p:sp>
        <p:nvSpPr>
          <p:cNvPr id="16" name="Rectangle 12"/>
          <p:cNvSpPr>
            <a:spLocks noChangeArrowheads="1"/>
          </p:cNvSpPr>
          <p:nvPr/>
        </p:nvSpPr>
        <p:spPr bwMode="auto">
          <a:xfrm flipH="1">
            <a:off x="6756192" y="2859006"/>
            <a:ext cx="1234661" cy="591936"/>
          </a:xfrm>
          <a:prstGeom prst="rect">
            <a:avLst/>
          </a:prstGeom>
          <a:solidFill>
            <a:srgbClr val="4BACC6">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black"/>
              </a:solidFill>
              <a:effectLst/>
              <a:uLnTx/>
              <a:uFillTx/>
              <a:latin typeface="字魂35号-经典雅黑" panose="00000500000000000000" pitchFamily="2" charset="-122"/>
              <a:ea typeface="字魂35号-经典雅黑"/>
              <a:cs typeface="+mn-cs"/>
            </a:endParaRPr>
          </a:p>
        </p:txBody>
      </p:sp>
      <p:sp>
        <p:nvSpPr>
          <p:cNvPr id="17" name="Rectangle 16"/>
          <p:cNvSpPr/>
          <p:nvPr/>
        </p:nvSpPr>
        <p:spPr>
          <a:xfrm>
            <a:off x="6837238" y="2916527"/>
            <a:ext cx="761747" cy="369332"/>
          </a:xfrm>
          <a:prstGeom prst="rect">
            <a:avLst/>
          </a:prstGeom>
        </p:spPr>
        <p:txBody>
          <a:bodyPr wrap="none">
            <a:spAutoFit/>
          </a:bodyPr>
          <a:lstStyle/>
          <a:p>
            <a:pPr>
              <a:buClrTx/>
              <a:buFontTx/>
              <a:buNone/>
              <a:defRPr/>
            </a:pPr>
            <a:r>
              <a:rPr lang="en-US" sz="1800" b="1" dirty="0" smtClean="0">
                <a:ln w="12700">
                  <a:solidFill>
                    <a:srgbClr val="1F497D">
                      <a:satMod val="155000"/>
                    </a:srgbClr>
                  </a:solidFill>
                  <a:prstDash val="solid"/>
                </a:ln>
                <a:solidFill>
                  <a:prstClr val="black"/>
                </a:solidFill>
                <a:latin typeface="Times New Roman" pitchFamily="18" charset="0"/>
                <a:cs typeface="Times New Roman" pitchFamily="18" charset="0"/>
              </a:rPr>
              <a:t>39465</a:t>
            </a:r>
            <a:endParaRPr lang="en-US" sz="1800" dirty="0" smtClean="0">
              <a:solidFill>
                <a:prstClr val="black"/>
              </a:solidFill>
              <a:latin typeface="Times New Roman" pitchFamily="18" charset="0"/>
              <a:cs typeface="Times New Roman" pitchFamily="18" charset="0"/>
            </a:endParaRPr>
          </a:p>
        </p:txBody>
      </p:sp>
      <p:grpSp>
        <p:nvGrpSpPr>
          <p:cNvPr id="19" name="组合 35"/>
          <p:cNvGrpSpPr/>
          <p:nvPr/>
        </p:nvGrpSpPr>
        <p:grpSpPr>
          <a:xfrm flipH="1">
            <a:off x="502508" y="3621151"/>
            <a:ext cx="7769514" cy="837989"/>
            <a:chOff x="1598335" y="1923645"/>
            <a:chExt cx="2807268" cy="641536"/>
          </a:xfrm>
        </p:grpSpPr>
        <p:sp>
          <p:nvSpPr>
            <p:cNvPr id="20" name="Freeform 10"/>
            <p:cNvSpPr/>
            <p:nvPr/>
          </p:nvSpPr>
          <p:spPr bwMode="auto">
            <a:xfrm>
              <a:off x="1598335" y="2178662"/>
              <a:ext cx="2807268" cy="38651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3F3F3F"/>
              </a:solidFill>
              <a:round/>
            </a:ln>
          </p:spPr>
          <p:txBody>
            <a:bodyPr/>
            <a:lstStyle/>
            <a:p>
              <a:pPr algn="r">
                <a:buClrTx/>
                <a:buFontTx/>
                <a:buNone/>
                <a:defRPr/>
              </a:pPr>
              <a:endParaRPr lang="zh-CN" altLang="en-US" dirty="0" smtClean="0">
                <a:solidFill>
                  <a:prstClr val="black"/>
                </a:solidFill>
                <a:latin typeface="字魂35号-经典雅黑" panose="00000500000000000000" pitchFamily="2" charset="-122"/>
                <a:ea typeface="字魂35号-经典雅黑"/>
                <a:cs typeface="+mn-cs"/>
              </a:endParaRPr>
            </a:p>
          </p:txBody>
        </p:sp>
        <p:sp>
          <p:nvSpPr>
            <p:cNvPr id="21" name="TextBox 105"/>
            <p:cNvSpPr txBox="1">
              <a:spLocks noChangeArrowheads="1"/>
            </p:cNvSpPr>
            <p:nvPr/>
          </p:nvSpPr>
          <p:spPr bwMode="auto">
            <a:xfrm>
              <a:off x="2268098" y="2147473"/>
              <a:ext cx="2055451" cy="40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rtl="1" eaLnBrk="1" hangingPunct="1">
                <a:buClrTx/>
                <a:buFontTx/>
                <a:buNone/>
              </a:pPr>
              <a:r>
                <a:rPr lang="en-US" sz="1400" b="1" kern="0" dirty="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Percentages of the possessed villages with more than 20 families (</a:t>
              </a:r>
              <a:r>
                <a:rPr lang="en-US" sz="1400" b="1" kern="0" dirty="0" smtClean="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households), </a:t>
              </a:r>
              <a:r>
                <a:rPr lang="en-US" sz="1400" b="1" kern="0" dirty="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based on the criteria of the number of possessed villages</a:t>
              </a:r>
            </a:p>
          </p:txBody>
        </p:sp>
        <p:sp>
          <p:nvSpPr>
            <p:cNvPr id="22" name="TextBox 106"/>
            <p:cNvSpPr txBox="1">
              <a:spLocks noChangeArrowheads="1"/>
            </p:cNvSpPr>
            <p:nvPr/>
          </p:nvSpPr>
          <p:spPr bwMode="auto">
            <a:xfrm>
              <a:off x="2268098" y="1923645"/>
              <a:ext cx="66747" cy="28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buClrTx/>
                <a:buFontTx/>
                <a:buNone/>
                <a:defRPr/>
              </a:pPr>
              <a:endParaRPr lang="zh-CN" altLang="en-US" b="1" dirty="0">
                <a:solidFill>
                  <a:prstClr val="white"/>
                </a:solidFill>
                <a:latin typeface="字魂35号-经典雅黑" panose="00000500000000000000" pitchFamily="2" charset="-122"/>
                <a:ea typeface="字魂35号-经典雅黑" panose="00000500000000000000" pitchFamily="2" charset="-122"/>
                <a:cs typeface="+mn-cs"/>
              </a:endParaRPr>
            </a:p>
          </p:txBody>
        </p:sp>
      </p:grpSp>
      <p:sp>
        <p:nvSpPr>
          <p:cNvPr id="23" name="Rectangle 12"/>
          <p:cNvSpPr>
            <a:spLocks noChangeArrowheads="1"/>
          </p:cNvSpPr>
          <p:nvPr/>
        </p:nvSpPr>
        <p:spPr bwMode="auto">
          <a:xfrm flipH="1">
            <a:off x="6768908" y="3954260"/>
            <a:ext cx="1234661" cy="591936"/>
          </a:xfrm>
          <a:prstGeom prst="rect">
            <a:avLst/>
          </a:prstGeom>
          <a:solidFill>
            <a:srgbClr val="4BACC6">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black"/>
              </a:solidFill>
              <a:effectLst/>
              <a:uLnTx/>
              <a:uFillTx/>
              <a:latin typeface="字魂35号-经典雅黑" panose="00000500000000000000" pitchFamily="2" charset="-122"/>
              <a:ea typeface="字魂35号-经典雅黑"/>
              <a:cs typeface="+mn-cs"/>
            </a:endParaRPr>
          </a:p>
        </p:txBody>
      </p:sp>
      <p:sp>
        <p:nvSpPr>
          <p:cNvPr id="24" name="Rectangle 23"/>
          <p:cNvSpPr/>
          <p:nvPr/>
        </p:nvSpPr>
        <p:spPr>
          <a:xfrm>
            <a:off x="7067189" y="4093160"/>
            <a:ext cx="825867" cy="369332"/>
          </a:xfrm>
          <a:prstGeom prst="rect">
            <a:avLst/>
          </a:prstGeom>
        </p:spPr>
        <p:txBody>
          <a:bodyPr wrap="none">
            <a:spAutoFit/>
          </a:bodyPr>
          <a:lstStyle/>
          <a:p>
            <a:pPr>
              <a:buClrTx/>
              <a:buFontTx/>
              <a:buNone/>
              <a:defRPr/>
            </a:pPr>
            <a:r>
              <a:rPr lang="en-US" sz="1800" b="1" dirty="0" smtClean="0">
                <a:ln w="12700">
                  <a:solidFill>
                    <a:srgbClr val="1F497D">
                      <a:satMod val="155000"/>
                    </a:srgbClr>
                  </a:solidFill>
                  <a:prstDash val="solid"/>
                </a:ln>
                <a:solidFill>
                  <a:prstClr val="black"/>
                </a:solidFill>
                <a:latin typeface="Times New Roman" pitchFamily="18" charset="0"/>
                <a:cs typeface="Times New Roman" pitchFamily="18" charset="0"/>
              </a:rPr>
              <a:t>%83/9</a:t>
            </a:r>
            <a:endParaRPr lang="en-US" sz="1800" dirty="0" smtClean="0">
              <a:solidFill>
                <a:prstClr val="black"/>
              </a:solidFill>
              <a:latin typeface="Times New Roman" pitchFamily="18" charset="0"/>
              <a:cs typeface="Times New Roman" pitchFamily="18" charset="0"/>
            </a:endParaRPr>
          </a:p>
        </p:txBody>
      </p:sp>
      <p:grpSp>
        <p:nvGrpSpPr>
          <p:cNvPr id="26" name="组合 40"/>
          <p:cNvGrpSpPr/>
          <p:nvPr/>
        </p:nvGrpSpPr>
        <p:grpSpPr>
          <a:xfrm flipH="1">
            <a:off x="461400" y="4713605"/>
            <a:ext cx="7807574" cy="936165"/>
            <a:chOff x="1598335" y="1919882"/>
            <a:chExt cx="2821020" cy="565500"/>
          </a:xfrm>
        </p:grpSpPr>
        <p:sp>
          <p:nvSpPr>
            <p:cNvPr id="27" name="Freeform 10"/>
            <p:cNvSpPr/>
            <p:nvPr/>
          </p:nvSpPr>
          <p:spPr bwMode="auto">
            <a:xfrm>
              <a:off x="1598335" y="1958160"/>
              <a:ext cx="2807268" cy="38651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3F3F3F"/>
              </a:solidFill>
              <a:round/>
            </a:ln>
          </p:spPr>
          <p:txBody>
            <a:bodyPr/>
            <a:lstStyle/>
            <a:p>
              <a:pPr algn="r">
                <a:buClrTx/>
                <a:buFontTx/>
                <a:buNone/>
                <a:defRPr/>
              </a:pPr>
              <a:endParaRPr lang="zh-CN" altLang="en-US" dirty="0" smtClean="0">
                <a:solidFill>
                  <a:prstClr val="black"/>
                </a:solidFill>
                <a:latin typeface="字魂35号-经典雅黑" panose="00000500000000000000" pitchFamily="2" charset="-122"/>
                <a:ea typeface="字魂35号-经典雅黑"/>
                <a:cs typeface="+mn-cs"/>
              </a:endParaRPr>
            </a:p>
          </p:txBody>
        </p:sp>
        <p:sp>
          <p:nvSpPr>
            <p:cNvPr id="28" name="TextBox 105"/>
            <p:cNvSpPr txBox="1">
              <a:spLocks noChangeArrowheads="1"/>
            </p:cNvSpPr>
            <p:nvPr/>
          </p:nvSpPr>
          <p:spPr bwMode="auto">
            <a:xfrm>
              <a:off x="2197610" y="1919882"/>
              <a:ext cx="2221745" cy="5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buClrTx/>
                <a:buFontTx/>
                <a:buNone/>
              </a:pPr>
              <a:r>
                <a:rPr lang="en-US" sz="1400" b="1" kern="0" dirty="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Percentages of the possessed villages with more than 20 families (</a:t>
              </a:r>
              <a:r>
                <a:rPr lang="en-US" sz="1400" b="1" kern="0" dirty="0" smtClean="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households)of </a:t>
              </a:r>
              <a:r>
                <a:rPr lang="en-US" sz="1400" b="1" kern="0" dirty="0">
                  <a:solidFill>
                    <a:prstClr val="black">
                      <a:lumMod val="75000"/>
                      <a:lumOff val="25000"/>
                    </a:prstClr>
                  </a:solidFill>
                  <a:latin typeface="Times New Roman" pitchFamily="18" charset="0"/>
                  <a:ea typeface="字魂35号-经典雅黑" panose="00000500000000000000" pitchFamily="2" charset="-122"/>
                  <a:cs typeface="Times New Roman" pitchFamily="18" charset="0"/>
                </a:rPr>
                <a:t>the asphalted roads, based on the criteria of the number of possessed families (households)</a:t>
              </a:r>
            </a:p>
          </p:txBody>
        </p:sp>
      </p:grpSp>
      <p:sp>
        <p:nvSpPr>
          <p:cNvPr id="29" name="Rectangle 12"/>
          <p:cNvSpPr>
            <a:spLocks noChangeArrowheads="1"/>
          </p:cNvSpPr>
          <p:nvPr/>
        </p:nvSpPr>
        <p:spPr bwMode="auto">
          <a:xfrm flipH="1">
            <a:off x="6798111" y="4776973"/>
            <a:ext cx="1234661" cy="591936"/>
          </a:xfrm>
          <a:prstGeom prst="rect">
            <a:avLst/>
          </a:prstGeom>
          <a:solidFill>
            <a:srgbClr val="4BACC6">
              <a:lumMod val="60000"/>
              <a:lumOff val="4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black"/>
              </a:solidFill>
              <a:effectLst/>
              <a:uLnTx/>
              <a:uFillTx/>
              <a:latin typeface="字魂35号-经典雅黑" panose="00000500000000000000" pitchFamily="2" charset="-122"/>
              <a:ea typeface="字魂35号-经典雅黑"/>
              <a:cs typeface="+mn-cs"/>
            </a:endParaRPr>
          </a:p>
        </p:txBody>
      </p:sp>
      <p:sp>
        <p:nvSpPr>
          <p:cNvPr id="30" name="Rectangle 29"/>
          <p:cNvSpPr/>
          <p:nvPr/>
        </p:nvSpPr>
        <p:spPr>
          <a:xfrm>
            <a:off x="7143572" y="4917960"/>
            <a:ext cx="825867" cy="369332"/>
          </a:xfrm>
          <a:prstGeom prst="rect">
            <a:avLst/>
          </a:prstGeom>
        </p:spPr>
        <p:txBody>
          <a:bodyPr wrap="none">
            <a:spAutoFit/>
          </a:bodyPr>
          <a:lstStyle/>
          <a:p>
            <a:pPr>
              <a:buClrTx/>
              <a:buFontTx/>
              <a:buNone/>
              <a:defRPr/>
            </a:pPr>
            <a:r>
              <a:rPr lang="en-US" b="1" dirty="0">
                <a:ln w="12700">
                  <a:solidFill>
                    <a:srgbClr val="1F497D">
                      <a:satMod val="155000"/>
                    </a:srgbClr>
                  </a:solidFill>
                  <a:prstDash val="solid"/>
                </a:ln>
                <a:solidFill>
                  <a:prstClr val="black"/>
                </a:solidFill>
                <a:latin typeface="Times New Roman" pitchFamily="18" charset="0"/>
                <a:cs typeface="Times New Roman" pitchFamily="18" charset="0"/>
              </a:rPr>
              <a:t>%</a:t>
            </a:r>
            <a:r>
              <a:rPr lang="en-US" sz="1800" b="1" dirty="0" smtClean="0">
                <a:ln w="12700">
                  <a:solidFill>
                    <a:srgbClr val="1F497D">
                      <a:satMod val="155000"/>
                    </a:srgbClr>
                  </a:solidFill>
                  <a:prstDash val="solid"/>
                </a:ln>
                <a:solidFill>
                  <a:prstClr val="black"/>
                </a:solidFill>
                <a:latin typeface="Times New Roman" pitchFamily="18" charset="0"/>
                <a:cs typeface="Times New Roman" pitchFamily="18" charset="0"/>
              </a:rPr>
              <a:t>92/8</a:t>
            </a:r>
            <a:endParaRPr lang="en-US" sz="18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03103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533400" y="1981200"/>
            <a:ext cx="8382000" cy="2667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nSpc>
                <a:spcPct val="200000"/>
              </a:lnSpc>
              <a:spcBef>
                <a:spcPct val="45000"/>
              </a:spcBef>
            </a:pPr>
            <a:r>
              <a:rPr lang="en-US" sz="3100" b="1" dirty="0">
                <a:latin typeface="Times New Roman" pitchFamily="18" charset="0"/>
                <a:cs typeface="Times New Roman" pitchFamily="18" charset="0"/>
              </a:rPr>
              <a:t>THANK YOU </a:t>
            </a:r>
            <a:br>
              <a:rPr lang="en-US" sz="3100" b="1" dirty="0">
                <a:latin typeface="Times New Roman" pitchFamily="18" charset="0"/>
                <a:cs typeface="Times New Roman" pitchFamily="18" charset="0"/>
              </a:rPr>
            </a:br>
            <a:r>
              <a:rPr lang="en-US" sz="3100" b="1" dirty="0">
                <a:latin typeface="Times New Roman" pitchFamily="18" charset="0"/>
                <a:cs typeface="Times New Roman" pitchFamily="18" charset="0"/>
              </a:rPr>
              <a:t>FOR YOUR KIND </a:t>
            </a:r>
            <a:r>
              <a:rPr lang="en-US" sz="3100" b="1" dirty="0" smtClean="0">
                <a:latin typeface="Times New Roman" pitchFamily="18" charset="0"/>
                <a:cs typeface="Times New Roman" pitchFamily="18" charset="0"/>
              </a:rPr>
              <a:t>ATTENTION</a:t>
            </a:r>
            <a:br>
              <a:rPr lang="en-US" sz="3100" b="1" dirty="0" smtClean="0">
                <a:latin typeface="Times New Roman" pitchFamily="18" charset="0"/>
                <a:cs typeface="Times New Roman" pitchFamily="18" charset="0"/>
              </a:rPr>
            </a:br>
            <a:r>
              <a:rPr lang="en-US" sz="4000" dirty="0" smtClean="0"/>
              <a:t/>
            </a:r>
            <a:br>
              <a:rPr lang="en-US" sz="4000" dirty="0" smtClean="0"/>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2000" b="1" dirty="0" smtClean="0">
                <a:solidFill>
                  <a:schemeClr val="tx1"/>
                </a:solidFill>
                <a:latin typeface="+mn-lt"/>
                <a:cs typeface="Arial" pitchFamily="34" charset="0"/>
              </a:rPr>
              <a:t/>
            </a:r>
            <a:br>
              <a:rPr lang="en-US" sz="2000" b="1" dirty="0" smtClean="0">
                <a:solidFill>
                  <a:schemeClr val="tx1"/>
                </a:solidFill>
                <a:latin typeface="+mn-lt"/>
                <a:cs typeface="Arial" pitchFamily="34" charset="0"/>
              </a:rPr>
            </a:br>
            <a:r>
              <a:rPr lang="en-US" sz="2000" b="1" dirty="0" smtClean="0">
                <a:solidFill>
                  <a:schemeClr val="tx1"/>
                </a:solidFill>
                <a:cs typeface="Arial" pitchFamily="34" charset="0"/>
              </a:rPr>
              <a:t/>
            </a:r>
            <a:br>
              <a:rPr lang="en-US" sz="2000" b="1" dirty="0" smtClean="0">
                <a:solidFill>
                  <a:schemeClr val="tx1"/>
                </a:solidFill>
                <a:cs typeface="Arial" pitchFamily="34" charset="0"/>
              </a:rPr>
            </a:br>
            <a:r>
              <a:rPr lang="en-US" sz="2000" b="1" dirty="0" smtClean="0">
                <a:solidFill>
                  <a:schemeClr val="tx1"/>
                </a:solidFill>
                <a:cs typeface="Arial" pitchFamily="34" charset="0"/>
              </a:rPr>
              <a:t/>
            </a:r>
            <a:br>
              <a:rPr lang="en-US" sz="2000" b="1" dirty="0" smtClean="0">
                <a:solidFill>
                  <a:schemeClr val="tx1"/>
                </a:solidFill>
                <a:cs typeface="Arial" pitchFamily="34" charset="0"/>
              </a:rPr>
            </a:br>
            <a:r>
              <a:rPr lang="en-US" sz="4000" b="1" dirty="0" smtClean="0">
                <a:cs typeface="Arial" pitchFamily="34" charset="0"/>
              </a:rPr>
              <a:t/>
            </a:r>
            <a:br>
              <a:rPr lang="en-US" sz="4000" b="1" dirty="0" smtClean="0">
                <a:cs typeface="Arial" pitchFamily="34" charset="0"/>
              </a:rPr>
            </a:br>
            <a:endParaRPr lang="en-US" sz="4000" dirty="0"/>
          </a:p>
        </p:txBody>
      </p:sp>
      <p:pic>
        <p:nvPicPr>
          <p:cNvPr id="4" name="Picture 5" descr="flower-rose3195_fuul.jpg"/>
          <p:cNvPicPr>
            <a:picLocks noChangeAspect="1"/>
          </p:cNvPicPr>
          <p:nvPr/>
        </p:nvPicPr>
        <p:blipFill>
          <a:blip r:embed="rId2"/>
          <a:srcRect/>
          <a:stretch>
            <a:fillRect/>
          </a:stretch>
        </p:blipFill>
        <p:spPr bwMode="auto">
          <a:xfrm>
            <a:off x="0" y="3962400"/>
            <a:ext cx="9144000" cy="2895600"/>
          </a:xfrm>
          <a:prstGeom prst="rect">
            <a:avLst/>
          </a:prstGeom>
          <a:noFill/>
          <a:ln w="9525">
            <a:noFill/>
            <a:miter lim="800000"/>
            <a:headEnd/>
            <a:tailEnd/>
          </a:ln>
        </p:spPr>
      </p:pic>
      <p:pic>
        <p:nvPicPr>
          <p:cNvPr id="7170" name="Picture 2" descr="C:\Users\user\Desktop\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8392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2157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52400" y="609600"/>
            <a:ext cx="9144000" cy="3323987"/>
          </a:xfrm>
          <a:prstGeom prst="rect">
            <a:avLst/>
          </a:prstGeom>
          <a:noFill/>
          <a:ln w="9525">
            <a:noFill/>
            <a:miter lim="800000"/>
            <a:headEnd/>
            <a:tailEnd/>
          </a:ln>
        </p:spPr>
        <p:txBody>
          <a:bodyPr wrap="square">
            <a:spAutoFit/>
          </a:bodyPr>
          <a:lstStyle/>
          <a:p>
            <a:pPr marL="228600" indent="-228600" algn="just" eaLnBrk="0" hangingPunct="0">
              <a:lnSpc>
                <a:spcPct val="150000"/>
              </a:lnSpc>
              <a:buClr>
                <a:srgbClr val="C00000"/>
              </a:buClr>
              <a:buFont typeface="Wingdings" pitchFamily="2" charset="2"/>
              <a:buChar char="v"/>
              <a:defRPr/>
            </a:pPr>
            <a:r>
              <a:rPr lang="en-US" altLang="zh-CN" sz="2000" b="1" dirty="0" smtClean="0">
                <a:latin typeface="Times New Roman" pitchFamily="18" charset="0"/>
                <a:cs typeface="Times New Roman" pitchFamily="18" charset="0"/>
              </a:rPr>
              <a:t>15,000 km</a:t>
            </a:r>
            <a:r>
              <a:rPr lang="en-US" altLang="zh-CN" sz="2000" b="1" dirty="0">
                <a:latin typeface="Times New Roman" pitchFamily="18" charset="0"/>
                <a:cs typeface="Times New Roman" pitchFamily="18" charset="0"/>
              </a:rPr>
              <a:t>.</a:t>
            </a:r>
            <a:r>
              <a:rPr lang="en-US" altLang="zh-CN" sz="2000" b="1" dirty="0" smtClean="0">
                <a:latin typeface="Times New Roman" pitchFamily="18" charset="0"/>
                <a:cs typeface="Times New Roman" pitchFamily="18" charset="0"/>
              </a:rPr>
              <a:t> Railway </a:t>
            </a:r>
            <a:r>
              <a:rPr lang="en-US" altLang="zh-CN" sz="2000" b="1" dirty="0">
                <a:latin typeface="Times New Roman" pitchFamily="18" charset="0"/>
                <a:cs typeface="Times New Roman" pitchFamily="18" charset="0"/>
              </a:rPr>
              <a:t>N</a:t>
            </a:r>
            <a:r>
              <a:rPr lang="en-US" altLang="zh-CN" sz="2000" b="1" dirty="0" smtClean="0">
                <a:latin typeface="Times New Roman" pitchFamily="18" charset="0"/>
                <a:cs typeface="Times New Roman" pitchFamily="18" charset="0"/>
              </a:rPr>
              <a:t>etwork </a:t>
            </a:r>
          </a:p>
          <a:p>
            <a:pPr marL="228600" indent="-228600" algn="just" eaLnBrk="0" hangingPunct="0">
              <a:lnSpc>
                <a:spcPct val="150000"/>
              </a:lnSpc>
              <a:buClr>
                <a:srgbClr val="C00000"/>
              </a:buClr>
              <a:buFont typeface="Wingdings" pitchFamily="2" charset="2"/>
              <a:buChar char="v"/>
              <a:defRPr/>
            </a:pPr>
            <a:r>
              <a:rPr lang="en-US" altLang="zh-CN" sz="2000" b="1" dirty="0" smtClean="0">
                <a:latin typeface="Times New Roman" pitchFamily="18" charset="0"/>
                <a:cs typeface="Times New Roman" pitchFamily="18" charset="0"/>
              </a:rPr>
              <a:t>More than 250,000 km</a:t>
            </a:r>
            <a:r>
              <a:rPr lang="en-US" altLang="zh-CN" sz="2000" b="1" dirty="0">
                <a:latin typeface="Times New Roman" pitchFamily="18" charset="0"/>
                <a:cs typeface="Times New Roman" pitchFamily="18" charset="0"/>
              </a:rPr>
              <a:t>.</a:t>
            </a:r>
            <a:r>
              <a:rPr lang="en-US" altLang="zh-CN" sz="2000" b="1" dirty="0" smtClean="0">
                <a:latin typeface="Times New Roman" pitchFamily="18" charset="0"/>
                <a:cs typeface="Times New Roman" pitchFamily="18" charset="0"/>
              </a:rPr>
              <a:t> All kinds of Roads (Highways, Freeways, Main Roads, Rural Roads, </a:t>
            </a:r>
            <a:r>
              <a:rPr lang="en-US" altLang="zh-CN" sz="2000" b="1" dirty="0" err="1" smtClean="0">
                <a:latin typeface="Times New Roman" pitchFamily="18" charset="0"/>
                <a:cs typeface="Times New Roman" pitchFamily="18" charset="0"/>
              </a:rPr>
              <a:t>etc</a:t>
            </a:r>
            <a:r>
              <a:rPr lang="en-US" altLang="zh-CN" sz="2000" b="1" dirty="0" smtClean="0">
                <a:latin typeface="Times New Roman" pitchFamily="18" charset="0"/>
                <a:cs typeface="Times New Roman" pitchFamily="18" charset="0"/>
              </a:rPr>
              <a:t>) </a:t>
            </a:r>
          </a:p>
          <a:p>
            <a:pPr marL="228600" indent="-228600" algn="just" eaLnBrk="0" hangingPunct="0">
              <a:lnSpc>
                <a:spcPct val="150000"/>
              </a:lnSpc>
              <a:buClr>
                <a:srgbClr val="C00000"/>
              </a:buClr>
              <a:buFont typeface="Wingdings" pitchFamily="2" charset="2"/>
              <a:buChar char="v"/>
              <a:defRPr/>
            </a:pPr>
            <a:r>
              <a:rPr lang="en-US" altLang="zh-CN" sz="2000" b="1" dirty="0" smtClean="0">
                <a:latin typeface="Times New Roman" pitchFamily="18" charset="0"/>
                <a:cs typeface="Times New Roman" pitchFamily="18" charset="0"/>
              </a:rPr>
              <a:t>16 Commercial  Sea Ports situated in the North and South of the country</a:t>
            </a:r>
          </a:p>
          <a:p>
            <a:pPr marL="228600" indent="-228600" algn="just" eaLnBrk="0" hangingPunct="0">
              <a:lnSpc>
                <a:spcPct val="150000"/>
              </a:lnSpc>
              <a:buClr>
                <a:srgbClr val="C00000"/>
              </a:buClr>
              <a:buFont typeface="Wingdings" pitchFamily="2" charset="2"/>
              <a:buChar char="v"/>
              <a:defRPr/>
            </a:pPr>
            <a:r>
              <a:rPr lang="en-US" altLang="zh-CN" sz="2000" b="1" dirty="0" smtClean="0">
                <a:latin typeface="Times New Roman" pitchFamily="18" charset="0"/>
                <a:cs typeface="Times New Roman" pitchFamily="18" charset="0"/>
              </a:rPr>
              <a:t> More than 167 Customs Houses situated throughout the country</a:t>
            </a:r>
          </a:p>
          <a:p>
            <a:pPr marL="228600" indent="-228600" algn="just" eaLnBrk="0" hangingPunct="0">
              <a:lnSpc>
                <a:spcPct val="150000"/>
              </a:lnSpc>
              <a:buClr>
                <a:srgbClr val="C00000"/>
              </a:buClr>
              <a:buFont typeface="Wingdings" pitchFamily="2" charset="2"/>
              <a:buChar char="v"/>
              <a:defRPr/>
            </a:pPr>
            <a:r>
              <a:rPr lang="en-US" altLang="zh-CN" sz="2000" b="1" dirty="0" smtClean="0">
                <a:latin typeface="Times New Roman" pitchFamily="18" charset="0"/>
                <a:cs typeface="Times New Roman" pitchFamily="18" charset="0"/>
              </a:rPr>
              <a:t>More than 54 Commercial Airports</a:t>
            </a:r>
            <a:endParaRPr lang="en-US" altLang="zh-CN" sz="2000" b="1" dirty="0">
              <a:latin typeface="Times New Roman" pitchFamily="18" charset="0"/>
              <a:cs typeface="Times New Roman" pitchFamily="18" charset="0"/>
            </a:endParaRPr>
          </a:p>
          <a:p>
            <a:pPr algn="just" eaLnBrk="0" hangingPunct="0">
              <a:lnSpc>
                <a:spcPct val="150000"/>
              </a:lnSpc>
              <a:buClr>
                <a:schemeClr val="accent2"/>
              </a:buClr>
              <a:buFont typeface="Arial" pitchFamily="34" charset="0"/>
              <a:buChar char="•"/>
              <a:defRPr/>
            </a:pPr>
            <a:endParaRPr lang="en-US" altLang="zh-CN" sz="2000" b="1" dirty="0">
              <a:latin typeface="Times New Roman" pitchFamily="18" charset="0"/>
              <a:cs typeface="Times New Roman" pitchFamily="18" charset="0"/>
            </a:endParaRPr>
          </a:p>
        </p:txBody>
      </p:sp>
      <p:sp>
        <p:nvSpPr>
          <p:cNvPr id="12291" name="Rectangle 3"/>
          <p:cNvSpPr>
            <a:spLocks noChangeArrowheads="1"/>
          </p:cNvSpPr>
          <p:nvPr/>
        </p:nvSpPr>
        <p:spPr bwMode="auto">
          <a:xfrm>
            <a:off x="-76200" y="146524"/>
            <a:ext cx="8763000" cy="523220"/>
          </a:xfrm>
          <a:prstGeom prst="rect">
            <a:avLst/>
          </a:prstGeom>
          <a:noFill/>
          <a:ln w="9525">
            <a:noFill/>
            <a:miter lim="800000"/>
            <a:headEnd/>
            <a:tailEnd/>
          </a:ln>
        </p:spPr>
        <p:txBody>
          <a:bodyPr wrap="square">
            <a:spAutoFit/>
          </a:bodyPr>
          <a:lstStyle/>
          <a:p>
            <a:pPr algn="ctr">
              <a:defRPr/>
            </a:pPr>
            <a:r>
              <a:rPr lang="en-US" altLang="zh-CN" sz="2800" b="1" dirty="0" smtClean="0">
                <a:effectLst>
                  <a:outerShdw blurRad="38100" dist="38100" dir="2700000" algn="tl">
                    <a:srgbClr val="000000">
                      <a:alpha val="43137"/>
                    </a:srgbClr>
                  </a:outerShdw>
                </a:effectLst>
                <a:latin typeface="Times New Roman" pitchFamily="18" charset="0"/>
                <a:cs typeface="Times New Roman" pitchFamily="18" charset="0"/>
              </a:rPr>
              <a:t>Overview to the Transport  Infrastructure Development</a:t>
            </a:r>
            <a:endParaRPr lang="en-US" altLang="zh-CN"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6" name="Picture 4" descr="03.jpg"/>
          <p:cNvPicPr>
            <a:picLocks noChangeAspect="1"/>
          </p:cNvPicPr>
          <p:nvPr/>
        </p:nvPicPr>
        <p:blipFill>
          <a:blip r:embed="rId2" cstate="print"/>
          <a:srcRect/>
          <a:stretch>
            <a:fillRect/>
          </a:stretch>
        </p:blipFill>
        <p:spPr bwMode="auto">
          <a:xfrm>
            <a:off x="0" y="3886200"/>
            <a:ext cx="3505200" cy="2971800"/>
          </a:xfrm>
          <a:prstGeom prst="rect">
            <a:avLst/>
          </a:prstGeom>
          <a:ln>
            <a:noFill/>
          </a:ln>
          <a:effectLst>
            <a:softEdge rad="112500"/>
          </a:effectLst>
        </p:spPr>
      </p:pic>
      <p:pic>
        <p:nvPicPr>
          <p:cNvPr id="6" name="Picture 5" descr="راه آهن.jpg"/>
          <p:cNvPicPr>
            <a:picLocks noChangeAspect="1"/>
          </p:cNvPicPr>
          <p:nvPr/>
        </p:nvPicPr>
        <p:blipFill>
          <a:blip r:embed="rId3" cstate="print"/>
          <a:stretch>
            <a:fillRect/>
          </a:stretch>
        </p:blipFill>
        <p:spPr>
          <a:xfrm>
            <a:off x="3505200" y="3942731"/>
            <a:ext cx="2819400" cy="2971800"/>
          </a:xfrm>
          <a:prstGeom prst="rect">
            <a:avLst/>
          </a:prstGeom>
          <a:ln>
            <a:noFill/>
          </a:ln>
          <a:effectLst>
            <a:softEdge rad="112500"/>
          </a:effectLst>
        </p:spPr>
      </p:pic>
      <p:pic>
        <p:nvPicPr>
          <p:cNvPr id="8" name="Picture 2" descr="http://t1.gstatic.com/images?q=tbn:ANd9GcTEJsVBLGWQou9yffgHavm0aztVhoKDYvufT0xNs0YjqEAfgbC3nVGEQPBvmw"/>
          <p:cNvPicPr>
            <a:picLocks noChangeAspect="1" noChangeArrowheads="1"/>
          </p:cNvPicPr>
          <p:nvPr/>
        </p:nvPicPr>
        <p:blipFill>
          <a:blip r:embed="rId4" cstate="print"/>
          <a:srcRect/>
          <a:stretch>
            <a:fillRect/>
          </a:stretch>
        </p:blipFill>
        <p:spPr bwMode="auto">
          <a:xfrm>
            <a:off x="6248400" y="3886200"/>
            <a:ext cx="2895600" cy="2971800"/>
          </a:xfrm>
          <a:prstGeom prst="rect">
            <a:avLst/>
          </a:prstGeom>
          <a:ln>
            <a:noFill/>
          </a:ln>
          <a:effectLst>
            <a:softEdge rad="112500"/>
          </a:effectLst>
        </p:spPr>
      </p:pic>
    </p:spTree>
    <p:extLst>
      <p:ext uri="{BB962C8B-B14F-4D97-AF65-F5344CB8AC3E}">
        <p14:creationId xmlns:p14="http://schemas.microsoft.com/office/powerpoint/2010/main" val="150936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ext Box 3"/>
          <p:cNvSpPr txBox="1">
            <a:spLocks noChangeArrowheads="1"/>
          </p:cNvSpPr>
          <p:nvPr/>
        </p:nvSpPr>
        <p:spPr bwMode="auto">
          <a:xfrm>
            <a:off x="1600200" y="57834"/>
            <a:ext cx="6340197" cy="646331"/>
          </a:xfrm>
          <a:prstGeom prst="rect">
            <a:avLst/>
          </a:prstGeom>
          <a:noFill/>
          <a:ln w="9525">
            <a:noFill/>
            <a:miter lim="800000"/>
            <a:headEnd/>
            <a:tailEnd/>
          </a:ln>
          <a:effectLst/>
        </p:spPr>
        <p:txBody>
          <a:bodyPr wrap="none">
            <a:spAutoFit/>
          </a:bodyPr>
          <a:lstStyle/>
          <a:p>
            <a:pPr algn="r" rtl="1"/>
            <a:r>
              <a:rPr lang="en-US" sz="3600" b="1" dirty="0" smtClean="0">
                <a:latin typeface="Times New Roman" pitchFamily="18" charset="0"/>
                <a:cs typeface="Times New Roman" pitchFamily="18" charset="0"/>
              </a:rPr>
              <a:t>Road Network of the I.R.IRAN</a:t>
            </a:r>
            <a:endParaRPr lang="en-US" sz="3600" b="1" dirty="0">
              <a:latin typeface="Times New Roman" pitchFamily="18" charset="0"/>
              <a:cs typeface="Times New Roman" pitchFamily="18" charset="0"/>
            </a:endParaRPr>
          </a:p>
        </p:txBody>
      </p:sp>
      <p:sp>
        <p:nvSpPr>
          <p:cNvPr id="151557" name="Rectangle 5"/>
          <p:cNvSpPr>
            <a:spLocks noChangeArrowheads="1"/>
          </p:cNvSpPr>
          <p:nvPr/>
        </p:nvSpPr>
        <p:spPr bwMode="auto">
          <a:xfrm>
            <a:off x="-3048" y="704165"/>
            <a:ext cx="9144000" cy="5646737"/>
          </a:xfrm>
          <a:prstGeom prst="rect">
            <a:avLst/>
          </a:prstGeom>
          <a:noFill/>
          <a:ln w="9525">
            <a:noFill/>
            <a:miter lim="800000"/>
            <a:headEnd/>
            <a:tailEnd/>
          </a:ln>
          <a:effectLst/>
        </p:spPr>
        <p:txBody>
          <a:bodyPr/>
          <a:lstStyle/>
          <a:p>
            <a:pPr marL="990600" lvl="1" indent="-533400" eaLnBrk="1" hangingPunct="1">
              <a:lnSpc>
                <a:spcPct val="115000"/>
              </a:lnSpc>
              <a:spcBef>
                <a:spcPct val="20000"/>
              </a:spcBef>
              <a:buClr>
                <a:schemeClr val="tx2"/>
              </a:buClr>
              <a:buSzPct val="70000"/>
              <a:buFont typeface="Wingdings" pitchFamily="2" charset="2"/>
              <a:buNone/>
            </a:pPr>
            <a:r>
              <a:rPr lang="en-US" b="1" dirty="0" smtClean="0">
                <a:latin typeface="Times New Roman" pitchFamily="18" charset="0"/>
                <a:cs typeface="Times New Roman" pitchFamily="18" charset="0"/>
              </a:rPr>
              <a:t> The total Roadway network of the country is  </a:t>
            </a:r>
            <a:r>
              <a:rPr lang="en-US" b="1" dirty="0">
                <a:latin typeface="Times New Roman" pitchFamily="18" charset="0"/>
                <a:cs typeface="Times New Roman" pitchFamily="18" charset="0"/>
              </a:rPr>
              <a:t>about 250/000 Km</a:t>
            </a:r>
          </a:p>
          <a:p>
            <a:pPr marL="609600" indent="-609600" eaLnBrk="1" hangingPunct="1">
              <a:lnSpc>
                <a:spcPct val="115000"/>
              </a:lnSpc>
              <a:spcBef>
                <a:spcPct val="20000"/>
              </a:spcBef>
              <a:buSzPct val="85000"/>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The total </a:t>
            </a:r>
            <a:r>
              <a:rPr lang="en-US" b="1" dirty="0">
                <a:latin typeface="Times New Roman" pitchFamily="18" charset="0"/>
                <a:cs typeface="Times New Roman" pitchFamily="18" charset="0"/>
              </a:rPr>
              <a:t>kilometers of national roads </a:t>
            </a:r>
            <a:r>
              <a:rPr lang="en-US" b="1" dirty="0" smtClean="0">
                <a:latin typeface="Times New Roman" pitchFamily="18" charset="0"/>
                <a:cs typeface="Times New Roman" pitchFamily="18" charset="0"/>
              </a:rPr>
              <a:t>which are </a:t>
            </a:r>
            <a:r>
              <a:rPr lang="en-US" b="1" dirty="0">
                <a:latin typeface="Times New Roman" pitchFamily="18" charset="0"/>
                <a:cs typeface="Times New Roman" pitchFamily="18" charset="0"/>
              </a:rPr>
              <a:t>under </a:t>
            </a:r>
            <a:r>
              <a:rPr lang="en-US" b="1" dirty="0" smtClean="0">
                <a:latin typeface="Times New Roman" pitchFamily="18" charset="0"/>
                <a:cs typeface="Times New Roman" pitchFamily="18" charset="0"/>
              </a:rPr>
              <a:t>the umbrella </a:t>
            </a:r>
            <a:r>
              <a:rPr lang="en-US" b="1" dirty="0">
                <a:latin typeface="Times New Roman" pitchFamily="18" charset="0"/>
                <a:cs typeface="Times New Roman" pitchFamily="18" charset="0"/>
              </a:rPr>
              <a:t>of </a:t>
            </a:r>
            <a:r>
              <a:rPr lang="en-US" b="1" dirty="0" smtClean="0">
                <a:latin typeface="Times New Roman" pitchFamily="18" charset="0"/>
                <a:cs typeface="Times New Roman" pitchFamily="18" charset="0"/>
              </a:rPr>
              <a:t>the ministry </a:t>
            </a:r>
            <a:r>
              <a:rPr lang="en-US" b="1" dirty="0">
                <a:latin typeface="Times New Roman" pitchFamily="18" charset="0"/>
                <a:cs typeface="Times New Roman" pitchFamily="18" charset="0"/>
              </a:rPr>
              <a:t>of R</a:t>
            </a:r>
            <a:r>
              <a:rPr lang="en-US" b="1" dirty="0" smtClean="0">
                <a:latin typeface="Times New Roman" pitchFamily="18" charset="0"/>
                <a:cs typeface="Times New Roman" pitchFamily="18" charset="0"/>
              </a:rPr>
              <a:t>oads </a:t>
            </a:r>
            <a:r>
              <a:rPr lang="en-US" b="1" dirty="0">
                <a:latin typeface="Times New Roman" pitchFamily="18" charset="0"/>
                <a:cs typeface="Times New Roman" pitchFamily="18" charset="0"/>
              </a:rPr>
              <a:t>and Urban Development is </a:t>
            </a:r>
            <a:r>
              <a:rPr lang="en-US" b="1" dirty="0" smtClean="0">
                <a:latin typeface="Times New Roman" pitchFamily="18" charset="0"/>
                <a:cs typeface="Times New Roman" pitchFamily="18" charset="0"/>
              </a:rPr>
              <a:t>classified as the following:</a:t>
            </a:r>
            <a:endParaRPr lang="en-US" b="1" dirty="0">
              <a:latin typeface="Times New Roman" pitchFamily="18" charset="0"/>
              <a:cs typeface="Times New Roman" pitchFamily="18" charset="0"/>
            </a:endParaRPr>
          </a:p>
          <a:p>
            <a:pPr marL="990600" lvl="1" indent="-533400">
              <a:lnSpc>
                <a:spcPct val="115000"/>
              </a:lnSpc>
              <a:spcBef>
                <a:spcPct val="20000"/>
              </a:spcBef>
              <a:buClr>
                <a:schemeClr val="tx2"/>
              </a:buClr>
              <a:buSzPct val="70000"/>
              <a:buFont typeface="Wingdings" pitchFamily="2" charset="2"/>
              <a:buChar char="Ø"/>
            </a:pPr>
            <a:r>
              <a:rPr lang="en-US" sz="1600" b="1" dirty="0" smtClean="0">
                <a:latin typeface="Times New Roman" pitchFamily="18" charset="0"/>
                <a:cs typeface="Times New Roman" pitchFamily="18" charset="0"/>
              </a:rPr>
              <a:t>3053   km Freeway</a:t>
            </a:r>
          </a:p>
          <a:p>
            <a:pPr marL="990600" lvl="1" indent="-533400">
              <a:lnSpc>
                <a:spcPct val="115000"/>
              </a:lnSpc>
              <a:spcBef>
                <a:spcPct val="20000"/>
              </a:spcBef>
              <a:buClr>
                <a:schemeClr val="tx2"/>
              </a:buClr>
              <a:buSzPct val="70000"/>
              <a:buFont typeface="Wingdings" pitchFamily="2" charset="2"/>
              <a:buChar char="Ø"/>
            </a:pPr>
            <a:r>
              <a:rPr lang="en-US" sz="1600" b="1" dirty="0" smtClean="0">
                <a:latin typeface="Times New Roman" pitchFamily="18" charset="0"/>
                <a:cs typeface="Times New Roman" pitchFamily="18" charset="0"/>
              </a:rPr>
              <a:t>21086  km Highway</a:t>
            </a:r>
          </a:p>
          <a:p>
            <a:pPr marL="990600" lvl="1" indent="-533400">
              <a:lnSpc>
                <a:spcPct val="115000"/>
              </a:lnSpc>
              <a:spcBef>
                <a:spcPct val="20000"/>
              </a:spcBef>
              <a:buClr>
                <a:schemeClr val="tx2"/>
              </a:buClr>
              <a:buSzPct val="70000"/>
              <a:buFont typeface="Wingdings" pitchFamily="2" charset="2"/>
              <a:buChar char="Ø"/>
            </a:pPr>
            <a:r>
              <a:rPr lang="en-US" sz="1600" b="1" dirty="0" smtClean="0">
                <a:latin typeface="Times New Roman" pitchFamily="18" charset="0"/>
                <a:cs typeface="Times New Roman" pitchFamily="18" charset="0"/>
              </a:rPr>
              <a:t>26012 </a:t>
            </a:r>
            <a:r>
              <a:rPr lang="en-US" sz="1600" b="1" dirty="0">
                <a:latin typeface="Times New Roman" pitchFamily="18" charset="0"/>
                <a:cs typeface="Times New Roman" pitchFamily="18" charset="0"/>
              </a:rPr>
              <a:t>km Major Road</a:t>
            </a:r>
          </a:p>
          <a:p>
            <a:pPr marL="990600" lvl="1" indent="-533400">
              <a:lnSpc>
                <a:spcPct val="115000"/>
              </a:lnSpc>
              <a:spcBef>
                <a:spcPct val="20000"/>
              </a:spcBef>
              <a:buClr>
                <a:schemeClr val="tx2"/>
              </a:buClr>
              <a:buSzPct val="70000"/>
              <a:buFont typeface="Wingdings" pitchFamily="2" charset="2"/>
              <a:buChar char="Ø"/>
            </a:pPr>
            <a:r>
              <a:rPr lang="en-US" sz="1600" b="1" dirty="0">
                <a:latin typeface="Times New Roman" pitchFamily="18" charset="0"/>
                <a:cs typeface="Times New Roman" pitchFamily="18" charset="0"/>
              </a:rPr>
              <a:t>37601 km Minor Road</a:t>
            </a:r>
          </a:p>
          <a:p>
            <a:pPr marL="990600" lvl="1" indent="-533400">
              <a:lnSpc>
                <a:spcPct val="115000"/>
              </a:lnSpc>
              <a:spcBef>
                <a:spcPct val="20000"/>
              </a:spcBef>
              <a:buClr>
                <a:schemeClr val="tx2"/>
              </a:buClr>
              <a:buSzPct val="70000"/>
              <a:buFont typeface="Wingdings" pitchFamily="2" charset="2"/>
              <a:buChar char="Ø"/>
            </a:pPr>
            <a:r>
              <a:rPr lang="en-US" sz="2000" b="1" dirty="0">
                <a:latin typeface="Times New Roman" pitchFamily="18" charset="0"/>
                <a:cs typeface="Times New Roman" pitchFamily="18" charset="0"/>
              </a:rPr>
              <a:t>116000 km  Rural Road(</a:t>
            </a:r>
            <a:r>
              <a:rPr lang="fa-IR"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Asphalted)</a:t>
            </a:r>
          </a:p>
          <a:p>
            <a:pPr marL="990600" lvl="1" indent="-533400">
              <a:lnSpc>
                <a:spcPct val="115000"/>
              </a:lnSpc>
              <a:spcBef>
                <a:spcPct val="20000"/>
              </a:spcBef>
              <a:buClr>
                <a:schemeClr val="tx2"/>
              </a:buClr>
              <a:buSzPct val="70000"/>
              <a:buFont typeface="Wingdings" pitchFamily="2" charset="2"/>
              <a:buChar char="Ø"/>
            </a:pPr>
            <a:r>
              <a:rPr lang="en-US" sz="1600" b="1" dirty="0">
                <a:latin typeface="Times New Roman" pitchFamily="18" charset="0"/>
                <a:cs typeface="Times New Roman" pitchFamily="18" charset="0"/>
              </a:rPr>
              <a:t>37000   km Other Roads (including non- asphalted rural road</a:t>
            </a:r>
            <a:r>
              <a:rPr lang="en-US" sz="1600" b="1" dirty="0" smtClean="0">
                <a:cs typeface="Times New Roman" pitchFamily="18" charset="0"/>
              </a:rPr>
              <a:t>s)</a:t>
            </a:r>
            <a:endParaRPr lang="en-US" sz="1600" b="1" dirty="0">
              <a:cs typeface="Times New Roman" pitchFamily="18" charset="0"/>
            </a:endParaRPr>
          </a:p>
          <a:p>
            <a:pPr marL="990600" lvl="1" indent="-533400" eaLnBrk="1" hangingPunct="1">
              <a:lnSpc>
                <a:spcPct val="115000"/>
              </a:lnSpc>
              <a:spcBef>
                <a:spcPct val="20000"/>
              </a:spcBef>
              <a:buClr>
                <a:schemeClr val="tx2"/>
              </a:buClr>
              <a:buSzPct val="70000"/>
            </a:pPr>
            <a:r>
              <a:rPr lang="en-US" sz="2000" b="1" dirty="0" smtClean="0">
                <a:cs typeface="Times New Roman" pitchFamily="18" charset="0"/>
              </a:rPr>
              <a:t>---------------------------------------------</a:t>
            </a:r>
            <a:endParaRPr lang="en-US" sz="2000" b="1" dirty="0">
              <a:cs typeface="Times New Roman" pitchFamily="18" charset="0"/>
            </a:endParaRPr>
          </a:p>
          <a:p>
            <a:pPr marL="990600" lvl="1" indent="-533400" eaLnBrk="1" hangingPunct="1">
              <a:lnSpc>
                <a:spcPct val="115000"/>
              </a:lnSpc>
              <a:spcBef>
                <a:spcPct val="20000"/>
              </a:spcBef>
              <a:buClr>
                <a:schemeClr val="tx2"/>
              </a:buClr>
              <a:buSzPct val="70000"/>
              <a:buFont typeface="Wingdings" pitchFamily="2" charset="2"/>
              <a:buNone/>
            </a:pPr>
            <a:endParaRPr lang="en-US" sz="2000" b="1" i="1" dirty="0">
              <a:solidFill>
                <a:srgbClr val="FF9900"/>
              </a:solidFill>
              <a:cs typeface="Times New Roman" pitchFamily="18" charset="0"/>
            </a:endParaRPr>
          </a:p>
        </p:txBody>
      </p:sp>
      <p:pic>
        <p:nvPicPr>
          <p:cNvPr id="6" name="Picture 4" descr="C:\Users\user\Desktop\New folder (3)\New folder (2)\متفرقه\250 Icon Pack[www.downloadha.com]\Icon Pack[www.downloadha.com] (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8297" y="1371600"/>
            <a:ext cx="3124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 y="3810000"/>
            <a:ext cx="9186672" cy="297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25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iterate type="wd">
                                    <p:tmPct val="6000"/>
                                  </p:iterate>
                                  <p:childTnLst>
                                    <p:set>
                                      <p:cBhvr>
                                        <p:cTn id="6" dur="1" fill="hold">
                                          <p:stCondLst>
                                            <p:cond delay="0"/>
                                          </p:stCondLst>
                                        </p:cTn>
                                        <p:tgtEl>
                                          <p:spTgt spid="151557"/>
                                        </p:tgtEl>
                                        <p:attrNameLst>
                                          <p:attrName>style.visibility</p:attrName>
                                        </p:attrNameLst>
                                      </p:cBhvr>
                                      <p:to>
                                        <p:strVal val="visible"/>
                                      </p:to>
                                    </p:set>
                                    <p:animEffect transition="in" filter="wedge">
                                      <p:cBhvr>
                                        <p:cTn id="7" dur="5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 y="228600"/>
            <a:ext cx="8991600" cy="715962"/>
          </a:xfrm>
        </p:spPr>
        <p:txBody>
          <a:bodyPr>
            <a:normAutofit fontScale="90000"/>
          </a:bodyPr>
          <a:lstStyle/>
          <a:p>
            <a:r>
              <a:rPr lang="en-US" sz="3600" b="1" dirty="0" smtClean="0">
                <a:latin typeface="Times New Roman" pitchFamily="18" charset="0"/>
                <a:cs typeface="Times New Roman" pitchFamily="18" charset="0"/>
              </a:rPr>
              <a:t>The Map of the Road </a:t>
            </a:r>
            <a:r>
              <a:rPr lang="en-US" sz="3600" b="1" dirty="0">
                <a:latin typeface="Times New Roman" pitchFamily="18" charset="0"/>
                <a:cs typeface="Times New Roman" pitchFamily="18" charset="0"/>
              </a:rPr>
              <a:t>Network of the I.R.IRAN</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p>
        </p:txBody>
      </p:sp>
      <p:pic>
        <p:nvPicPr>
          <p:cNvPr id="2050" name="Picture 2" descr="C:\Users\user\Desktop\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1"/>
          <p:cNvSpPr txBox="1">
            <a:spLocks noChangeArrowheads="1"/>
          </p:cNvSpPr>
          <p:nvPr/>
        </p:nvSpPr>
        <p:spPr bwMode="auto">
          <a:xfrm rot="1887328">
            <a:off x="2148646" y="5637607"/>
            <a:ext cx="2143758" cy="369332"/>
          </a:xfrm>
          <a:prstGeom prst="rect">
            <a:avLst/>
          </a:prstGeom>
          <a:noFill/>
          <a:ln w="9525">
            <a:noFill/>
            <a:miter lim="800000"/>
            <a:headEnd/>
            <a:tailEnd/>
          </a:ln>
        </p:spPr>
        <p:txBody>
          <a:bodyPr wrap="square">
            <a:spAutoFit/>
          </a:bodyPr>
          <a:lstStyle/>
          <a:p>
            <a:pPr algn="ctr">
              <a:spcBef>
                <a:spcPct val="50000"/>
              </a:spcBef>
            </a:pPr>
            <a:r>
              <a:rPr lang="en-US" b="1" dirty="0">
                <a:latin typeface="Times New Roman" pitchFamily="18" charset="0"/>
                <a:cs typeface="Times New Roman" pitchFamily="18" charset="0"/>
              </a:rPr>
              <a:t>Persian Gulf</a:t>
            </a:r>
          </a:p>
        </p:txBody>
      </p:sp>
      <p:sp>
        <p:nvSpPr>
          <p:cNvPr id="6" name="Text Box 7"/>
          <p:cNvSpPr txBox="1">
            <a:spLocks noChangeArrowheads="1"/>
          </p:cNvSpPr>
          <p:nvPr/>
        </p:nvSpPr>
        <p:spPr bwMode="auto">
          <a:xfrm>
            <a:off x="2438400" y="1490838"/>
            <a:ext cx="1386261" cy="338554"/>
          </a:xfrm>
          <a:prstGeom prst="rect">
            <a:avLst/>
          </a:prstGeom>
          <a:noFill/>
          <a:ln w="9525">
            <a:noFill/>
            <a:miter lim="800000"/>
            <a:headEnd/>
            <a:tailEnd/>
          </a:ln>
        </p:spPr>
        <p:txBody>
          <a:bodyPr wrap="square">
            <a:spAutoFit/>
          </a:bodyPr>
          <a:lstStyle/>
          <a:p>
            <a:pPr algn="ctr">
              <a:spcBef>
                <a:spcPct val="50000"/>
              </a:spcBef>
            </a:pPr>
            <a:r>
              <a:rPr lang="en-US" sz="1600" b="1" dirty="0">
                <a:latin typeface="Times New Roman" pitchFamily="18" charset="0"/>
                <a:cs typeface="Times New Roman" pitchFamily="18" charset="0"/>
              </a:rPr>
              <a:t>Caspian Sea</a:t>
            </a:r>
          </a:p>
        </p:txBody>
      </p:sp>
      <p:pic>
        <p:nvPicPr>
          <p:cNvPr id="2051" name="Picture 3" descr="C:\Users\user\Desktop\New folder (3)\New folder (2)\متفرقه\250 Icon Pack[www.downloadha.com]\Icon Pack[www.downloadha.com] (9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82440"/>
            <a:ext cx="2743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New folder (3)\New folder (2)\متفرقه\250 Icon Pack[www.downloadha.com]\Icon Pack[www.downloadha.com] (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81000"/>
            <a:ext cx="276453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34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sz="4000" dirty="0">
                <a:latin typeface="Times New Roman" pitchFamily="18" charset="0"/>
                <a:ea typeface="+mn-ea"/>
                <a:cs typeface="Times New Roman" pitchFamily="18" charset="0"/>
              </a:rPr>
              <a:t>Basic Facts on developing the Rural Areas</a:t>
            </a:r>
          </a:p>
        </p:txBody>
      </p:sp>
      <p:sp>
        <p:nvSpPr>
          <p:cNvPr id="3" name="Content Placeholder 2"/>
          <p:cNvSpPr>
            <a:spLocks noGrp="1"/>
          </p:cNvSpPr>
          <p:nvPr>
            <p:ph idx="1"/>
          </p:nvPr>
        </p:nvSpPr>
        <p:spPr>
          <a:xfrm>
            <a:off x="76200" y="1371600"/>
            <a:ext cx="8915400" cy="4525963"/>
          </a:xfrm>
        </p:spPr>
        <p:txBody>
          <a:bodyPr>
            <a:normAutofit/>
          </a:bodyPr>
          <a:lstStyle/>
          <a:p>
            <a:r>
              <a:rPr lang="en-US" sz="2000" b="1" dirty="0">
                <a:latin typeface="Times New Roman" pitchFamily="18" charset="0"/>
                <a:cs typeface="Times New Roman" pitchFamily="18" charset="0"/>
              </a:rPr>
              <a:t>Fundamentally , construction of the transportation roads is one of the criteria of developing</a:t>
            </a:r>
          </a:p>
          <a:p>
            <a:r>
              <a:rPr lang="en-US" sz="2000" b="1" dirty="0" smtClean="0">
                <a:latin typeface="Times New Roman" pitchFamily="18" charset="0"/>
                <a:cs typeface="Times New Roman" pitchFamily="18" charset="0"/>
              </a:rPr>
              <a:t>There are several definition for the rural roads including</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preliminary definition; connecting the villages together</a:t>
            </a:r>
          </a:p>
          <a:p>
            <a:pPr marL="457200" indent="-457200">
              <a:buFont typeface="+mj-lt"/>
              <a:buAutoNum type="arabicPeriod"/>
            </a:pPr>
            <a:r>
              <a:rPr lang="en-US" sz="2000" dirty="0" smtClean="0">
                <a:latin typeface="Times New Roman" pitchFamily="18" charset="0"/>
                <a:cs typeface="Times New Roman" pitchFamily="18" charset="0"/>
              </a:rPr>
              <a:t>Formal definition; connecting the rural production centers to each other  and connecting them to the main and minor roads network of the country</a:t>
            </a:r>
          </a:p>
          <a:p>
            <a:r>
              <a:rPr lang="en-US" sz="2000" b="1" dirty="0">
                <a:latin typeface="Times New Roman" pitchFamily="18" charset="0"/>
                <a:cs typeface="Times New Roman" pitchFamily="18" charset="0"/>
              </a:rPr>
              <a:t>Industrialization of the rural areas</a:t>
            </a:r>
          </a:p>
          <a:p>
            <a:r>
              <a:rPr lang="en-US" sz="2000" b="1" dirty="0">
                <a:latin typeface="Times New Roman" pitchFamily="18" charset="0"/>
                <a:cs typeface="Times New Roman" pitchFamily="18" charset="0"/>
              </a:rPr>
              <a:t>Emphasizing on rural industry, SMEs, Small industrial towns in the rural areas</a:t>
            </a:r>
          </a:p>
          <a:p>
            <a:r>
              <a:rPr lang="en-US" sz="2000" b="1" dirty="0">
                <a:latin typeface="Times New Roman" pitchFamily="18" charset="0"/>
                <a:cs typeface="Times New Roman" pitchFamily="18" charset="0"/>
              </a:rPr>
              <a:t>Providing the incentives for industrialization of the rural areas and making the balance between rural areas and the cities</a:t>
            </a:r>
          </a:p>
        </p:txBody>
      </p:sp>
      <p:pic>
        <p:nvPicPr>
          <p:cNvPr id="6146" name="Picture 2" descr="C:\Users\user\Desktop\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147691"/>
            <a:ext cx="2471928" cy="16859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 y="5147691"/>
            <a:ext cx="1819656" cy="16859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esktop\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147691"/>
            <a:ext cx="1676400" cy="171030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er\Desktop\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147691"/>
            <a:ext cx="3200400" cy="171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315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
            <a:ext cx="8229600" cy="1143000"/>
          </a:xfrm>
        </p:spPr>
        <p:txBody>
          <a:bodyPr>
            <a:normAutofit/>
          </a:bodyPr>
          <a:lstStyle/>
          <a:p>
            <a:r>
              <a:rPr lang="en-US" sz="3200" b="1" dirty="0" smtClean="0">
                <a:latin typeface="Times New Roman" pitchFamily="18" charset="0"/>
                <a:cs typeface="Times New Roman" pitchFamily="18" charset="0"/>
              </a:rPr>
              <a:t>Classification </a:t>
            </a:r>
            <a:r>
              <a:rPr lang="en-US" sz="3200" b="1" dirty="0">
                <a:latin typeface="Times New Roman" pitchFamily="18" charset="0"/>
                <a:cs typeface="Times New Roman" pitchFamily="18" charset="0"/>
              </a:rPr>
              <a:t>of the Rural Roads in Iran</a:t>
            </a:r>
          </a:p>
        </p:txBody>
      </p:sp>
      <p:sp>
        <p:nvSpPr>
          <p:cNvPr id="3" name="Content Placeholder 2"/>
          <p:cNvSpPr>
            <a:spLocks noGrp="1"/>
          </p:cNvSpPr>
          <p:nvPr>
            <p:ph idx="1"/>
          </p:nvPr>
        </p:nvSpPr>
        <p:spPr>
          <a:xfrm>
            <a:off x="381000" y="1295400"/>
            <a:ext cx="8305800" cy="5334000"/>
          </a:xfrm>
        </p:spPr>
        <p:txBody>
          <a:bodyPr>
            <a:normAutofit/>
          </a:bodyPr>
          <a:lstStyle/>
          <a:p>
            <a:pPr algn="just"/>
            <a:r>
              <a:rPr lang="en-US" sz="2000" dirty="0" smtClean="0">
                <a:latin typeface="Times New Roman" pitchFamily="18" charset="0"/>
                <a:cs typeface="Times New Roman" pitchFamily="18" charset="0"/>
              </a:rPr>
              <a:t>According to the instruction of the planning and Budget Organization the Rural Roads categorized in 3 classes;</a:t>
            </a:r>
          </a:p>
          <a:p>
            <a:pPr algn="just"/>
            <a:r>
              <a:rPr lang="en-US" sz="2000" b="1" dirty="0" smtClean="0">
                <a:latin typeface="Times New Roman" pitchFamily="18" charset="0"/>
                <a:cs typeface="Times New Roman" pitchFamily="18" charset="0"/>
              </a:rPr>
              <a:t>Rural Roads Grade 1;</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a:t>
            </a:r>
            <a:r>
              <a:rPr lang="en-US" sz="2000" dirty="0" smtClean="0">
                <a:latin typeface="Times New Roman" pitchFamily="18" charset="0"/>
                <a:cs typeface="Times New Roman" pitchFamily="18" charset="0"/>
              </a:rPr>
              <a:t>his kind of roads connects the production centers of the villages to each other as well as to the main and minor roads network. The average of the heavy vehicles which anticipates passes through this roads in a </a:t>
            </a:r>
            <a:r>
              <a:rPr lang="en-US" sz="2000" dirty="0">
                <a:latin typeface="Times New Roman" pitchFamily="18" charset="0"/>
                <a:cs typeface="Times New Roman" pitchFamily="18" charset="0"/>
              </a:rPr>
              <a:t>5 years </a:t>
            </a:r>
            <a:r>
              <a:rPr lang="en-US" sz="2000" dirty="0" smtClean="0">
                <a:latin typeface="Times New Roman" pitchFamily="18" charset="0"/>
                <a:cs typeface="Times New Roman" pitchFamily="18" charset="0"/>
              </a:rPr>
              <a:t>period is less than 80 vehicles and more than 30 vehicles per day.</a:t>
            </a:r>
          </a:p>
          <a:p>
            <a:pPr algn="just"/>
            <a:r>
              <a:rPr lang="en-US" sz="2000" b="1" dirty="0">
                <a:latin typeface="Times New Roman" pitchFamily="18" charset="0"/>
                <a:cs typeface="Times New Roman" pitchFamily="18" charset="0"/>
              </a:rPr>
              <a:t>Rural Roads Grade 2;</a:t>
            </a:r>
            <a:r>
              <a:rPr lang="en-US" sz="2000" dirty="0">
                <a:latin typeface="Times New Roman" pitchFamily="18" charset="0"/>
                <a:cs typeface="Times New Roman" pitchFamily="18" charset="0"/>
              </a:rPr>
              <a:t>This kind of roads connects the villages production centers to the affiliated villages. The average of the heavy vehicles which anticipates passes through this roads in a 5 years period is less than </a:t>
            </a:r>
            <a:r>
              <a:rPr lang="en-US" sz="2000" dirty="0" smtClean="0">
                <a:latin typeface="Times New Roman" pitchFamily="18" charset="0"/>
                <a:cs typeface="Times New Roman" pitchFamily="18" charset="0"/>
              </a:rPr>
              <a:t>50 </a:t>
            </a:r>
            <a:r>
              <a:rPr lang="en-US" sz="2000" dirty="0">
                <a:latin typeface="Times New Roman" pitchFamily="18" charset="0"/>
                <a:cs typeface="Times New Roman" pitchFamily="18" charset="0"/>
              </a:rPr>
              <a:t>vehicles and more than </a:t>
            </a:r>
            <a:r>
              <a:rPr lang="en-US" sz="2000" dirty="0" smtClean="0">
                <a:latin typeface="Times New Roman" pitchFamily="18" charset="0"/>
                <a:cs typeface="Times New Roman" pitchFamily="18" charset="0"/>
              </a:rPr>
              <a:t>20 </a:t>
            </a:r>
            <a:r>
              <a:rPr lang="en-US" sz="2000" dirty="0">
                <a:latin typeface="Times New Roman" pitchFamily="18" charset="0"/>
                <a:cs typeface="Times New Roman" pitchFamily="18" charset="0"/>
              </a:rPr>
              <a:t>vehicles per day</a:t>
            </a:r>
            <a:r>
              <a:rPr lang="en-US" sz="2000" dirty="0" smtClean="0">
                <a:latin typeface="Times New Roman" pitchFamily="18" charset="0"/>
                <a:cs typeface="Times New Roman" pitchFamily="18" charset="0"/>
              </a:rPr>
              <a:t>.</a:t>
            </a:r>
          </a:p>
          <a:p>
            <a:pPr algn="just"/>
            <a:r>
              <a:rPr lang="en-US" sz="2000" b="1" dirty="0">
                <a:latin typeface="Times New Roman" pitchFamily="18" charset="0"/>
                <a:cs typeface="Times New Roman" pitchFamily="18" charset="0"/>
              </a:rPr>
              <a:t>Rural Roads Grade </a:t>
            </a:r>
            <a:r>
              <a:rPr lang="en-US" sz="2000" b="1"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kind of roads connects the </a:t>
            </a:r>
            <a:r>
              <a:rPr lang="en-US" sz="2000" dirty="0" smtClean="0">
                <a:latin typeface="Times New Roman" pitchFamily="18" charset="0"/>
                <a:cs typeface="Times New Roman" pitchFamily="18" charset="0"/>
              </a:rPr>
              <a:t> less population villages to the high population villages. The average of the vehicles which anticipates passes during a 5 years period is less than 20 vehicles per day.</a:t>
            </a: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pic>
        <p:nvPicPr>
          <p:cNvPr id="3074" name="Picture 2" descr="C:\Users\user\Desktop\New folder (3)\New folder (2)\متفرقه\250 Icon Pack[www.downloadha.com]\Icon Pack[www.downloadha.com] (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5240"/>
            <a:ext cx="12954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New folder (3)\New folder (2)\متفرقه\250 Icon Pack[www.downloadha.com]\Icon Pack[www.downloadha.com] (1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486400"/>
            <a:ext cx="16002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New folder (3)\New folder (2)\متفرقه\250 Icon Pack[www.downloadha.com]\Icon Pack[www.downloadha.com] (14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486400"/>
            <a:ext cx="1752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New folder (3)\New folder (2)\متفرقه\250 Icon Pack[www.downloadha.com]\Icon Pack[www.downloadha.com] (15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57200"/>
            <a:ext cx="762000" cy="78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064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Technical Specifications </a:t>
            </a:r>
            <a:r>
              <a:rPr lang="en-US" sz="3200" b="1" dirty="0">
                <a:latin typeface="Times New Roman" pitchFamily="18" charset="0"/>
                <a:cs typeface="Times New Roman" pitchFamily="18" charset="0"/>
              </a:rPr>
              <a:t>of the Rural Roads in Iran</a:t>
            </a:r>
          </a:p>
        </p:txBody>
      </p:sp>
      <p:sp>
        <p:nvSpPr>
          <p:cNvPr id="3" name="Content Placeholder 2"/>
          <p:cNvSpPr>
            <a:spLocks noGrp="1"/>
          </p:cNvSpPr>
          <p:nvPr>
            <p:ph idx="1"/>
          </p:nvPr>
        </p:nvSpPr>
        <p:spPr>
          <a:xfrm>
            <a:off x="381000" y="1295400"/>
            <a:ext cx="8305800" cy="5334000"/>
          </a:xfrm>
        </p:spPr>
        <p:txBody>
          <a:bodyPr>
            <a:normAutofit/>
          </a:bodyPr>
          <a:lstStyle/>
          <a:p>
            <a:pPr algn="just"/>
            <a:r>
              <a:rPr lang="en-US" sz="2000" dirty="0" smtClean="0">
                <a:latin typeface="Times New Roman" pitchFamily="18" charset="0"/>
                <a:cs typeface="Times New Roman" pitchFamily="18" charset="0"/>
              </a:rPr>
              <a:t>The most important Technical Specifications of the Rural Roads  in all 3 classes categorized are as follow;</a:t>
            </a:r>
          </a:p>
          <a:p>
            <a:pPr algn="just"/>
            <a:r>
              <a:rPr lang="en-US" sz="2000" b="1" dirty="0" smtClean="0">
                <a:latin typeface="Times New Roman" pitchFamily="18" charset="0"/>
                <a:cs typeface="Times New Roman" pitchFamily="18" charset="0"/>
              </a:rPr>
              <a:t>Avoiding of the construction of the bridges in most cases( in case of necessity utilization of the typical bridge</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and </a:t>
            </a:r>
            <a:r>
              <a:rPr lang="en-US" sz="2000" b="1" dirty="0">
                <a:latin typeface="Times New Roman" pitchFamily="18" charset="0"/>
                <a:cs typeface="Times New Roman" pitchFamily="18" charset="0"/>
              </a:rPr>
              <a:t>u</a:t>
            </a:r>
            <a:r>
              <a:rPr lang="en-US" sz="2000" b="1" dirty="0" smtClean="0">
                <a:latin typeface="Times New Roman" pitchFamily="18" charset="0"/>
                <a:cs typeface="Times New Roman" pitchFamily="18" charset="0"/>
              </a:rPr>
              <a:t>sing of the concrete </a:t>
            </a:r>
            <a:r>
              <a:rPr lang="en-US" sz="2000" b="1" dirty="0">
                <a:latin typeface="Times New Roman" pitchFamily="18" charset="0"/>
                <a:cs typeface="Times New Roman" pitchFamily="18" charset="0"/>
              </a:rPr>
              <a:t>pipes and water features </a:t>
            </a:r>
            <a:r>
              <a:rPr lang="en-US" sz="2000" b="1" dirty="0" smtClean="0">
                <a:latin typeface="Times New Roman" pitchFamily="18" charset="0"/>
                <a:cs typeface="Times New Roman" pitchFamily="18" charset="0"/>
              </a:rPr>
              <a:t>in the rural </a:t>
            </a:r>
            <a:r>
              <a:rPr lang="en-US" sz="2000" b="1" dirty="0">
                <a:latin typeface="Times New Roman" pitchFamily="18" charset="0"/>
                <a:cs typeface="Times New Roman" pitchFamily="18" charset="0"/>
              </a:rPr>
              <a:t>roads )</a:t>
            </a:r>
            <a:endParaRPr lang="en-US" sz="2000" b="1"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Construction of the Parking in both wings of the rural roads in appropriate spots ( the distance of the parking  to another is 1 Km, with the length of 25 meter and width 3 meter) </a:t>
            </a:r>
            <a:endParaRPr lang="en-US" sz="2000" dirty="0">
              <a:latin typeface="Times New Roman" pitchFamily="18" charset="0"/>
              <a:cs typeface="Times New Roman" pitchFamily="18" charset="0"/>
            </a:endParaRPr>
          </a:p>
        </p:txBody>
      </p:sp>
      <p:pic>
        <p:nvPicPr>
          <p:cNvPr id="4099" name="Picture 3" descr="C:\Users\user\Desktop\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31297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7501" y="4191000"/>
            <a:ext cx="272649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user\Desktop\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9726" y="4191000"/>
            <a:ext cx="3287776"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46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89895201"/>
              </p:ext>
            </p:extLst>
          </p:nvPr>
        </p:nvGraphicFramePr>
        <p:xfrm>
          <a:off x="381000" y="1524000"/>
          <a:ext cx="8458200" cy="512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6" descr="C:\Users\user\Desktop\New folder (3)\New folder (2)\متفرقه\250 Icon Pack[www.downloadha.com]\Icon Pack[www.downloadha.com] (10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198120"/>
            <a:ext cx="3251200" cy="325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152400" y="76200"/>
            <a:ext cx="7569636" cy="523220"/>
          </a:xfrm>
          <a:prstGeom prst="rect">
            <a:avLst/>
          </a:prstGeom>
          <a:noFill/>
          <a:ln w="9525">
            <a:noFill/>
            <a:miter lim="800000"/>
            <a:headEnd/>
            <a:tailEnd/>
          </a:ln>
          <a:effectLst/>
        </p:spPr>
        <p:txBody>
          <a:bodyPr wrap="none">
            <a:spAutoFit/>
          </a:bodyPr>
          <a:lstStyle/>
          <a:p>
            <a:pPr algn="r" rtl="1"/>
            <a:r>
              <a:rPr lang="en-US" sz="2800" b="1" dirty="0" smtClean="0">
                <a:latin typeface="Times New Roman" pitchFamily="18" charset="0"/>
                <a:cs typeface="Times New Roman" pitchFamily="18" charset="0"/>
              </a:rPr>
              <a:t>The Main Plans for Developing the Rural Roads</a:t>
            </a:r>
            <a:endParaRPr lang="en-US" sz="2800" b="1" dirty="0">
              <a:latin typeface="Times New Roman" pitchFamily="18" charset="0"/>
              <a:cs typeface="Times New Roman" pitchFamily="18" charset="0"/>
            </a:endParaRPr>
          </a:p>
        </p:txBody>
      </p:sp>
      <p:pic>
        <p:nvPicPr>
          <p:cNvPr id="3074" name="Picture 2" descr="C:\Users\user\Desktop\New folder (3)\New folder (2)\متفرقه\250 Icon Pack[www.downloadha.com]\Icon Pack[www.downloadha.com] (20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 y="4267200"/>
            <a:ext cx="3251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New folder (3)\New folder (2)\متفرقه\250 Icon Pack[www.downloadha.com]\Icon Pack[www.downloadha.com] (9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436" y="3886200"/>
            <a:ext cx="3251200" cy="309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New folder (3)\New folder (2)\متفرقه\250 Icon Pack[www.downloadha.com]\Icon Pack[www.downloadha.com] (8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 y="599420"/>
            <a:ext cx="295656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647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normAutofit/>
          </a:bodyPr>
          <a:lstStyle/>
          <a:p>
            <a:r>
              <a:rPr lang="en-US" sz="2800" b="1" dirty="0" smtClean="0">
                <a:latin typeface="Times New Roman" pitchFamily="18" charset="0"/>
                <a:cs typeface="Times New Roman" pitchFamily="18" charset="0"/>
              </a:rPr>
              <a:t>Construction Priorities of </a:t>
            </a:r>
            <a:r>
              <a:rPr lang="en-US" sz="2800" b="1" dirty="0">
                <a:latin typeface="Times New Roman" pitchFamily="18" charset="0"/>
                <a:cs typeface="Times New Roman" pitchFamily="18" charset="0"/>
              </a:rPr>
              <a:t>the Rural Roads in Iran</a:t>
            </a:r>
          </a:p>
        </p:txBody>
      </p:sp>
      <p:sp>
        <p:nvSpPr>
          <p:cNvPr id="3" name="Content Placeholder 2"/>
          <p:cNvSpPr>
            <a:spLocks noGrp="1"/>
          </p:cNvSpPr>
          <p:nvPr>
            <p:ph idx="1"/>
          </p:nvPr>
        </p:nvSpPr>
        <p:spPr>
          <a:xfrm>
            <a:off x="304800" y="914400"/>
            <a:ext cx="8305800" cy="4718304"/>
          </a:xfrm>
        </p:spPr>
        <p:txBody>
          <a:bodyPr>
            <a:normAutofit/>
          </a:bodyPr>
          <a:lstStyle/>
          <a:p>
            <a:pPr algn="just"/>
            <a:r>
              <a:rPr lang="en-US" sz="2000" b="1" dirty="0">
                <a:latin typeface="Times New Roman" pitchFamily="18" charset="0"/>
                <a:cs typeface="Times New Roman" pitchFamily="18" charset="0"/>
              </a:rPr>
              <a:t>Basically the road infrastructures network in particular in rural areas, is one of the criteria which justify the mechanisms for bringing the investment in these </a:t>
            </a:r>
            <a:r>
              <a:rPr lang="en-US" sz="2000" b="1" dirty="0" smtClean="0">
                <a:latin typeface="Times New Roman" pitchFamily="18" charset="0"/>
                <a:cs typeface="Times New Roman" pitchFamily="18" charset="0"/>
              </a:rPr>
              <a:t>areas. </a:t>
            </a:r>
            <a:endParaRPr lang="en-US" sz="2000" b="1"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One of the priorities is the villages with more than 100 </a:t>
            </a:r>
            <a:r>
              <a:rPr lang="en-US" sz="2000" b="1" dirty="0" smtClean="0">
                <a:latin typeface="Times New Roman" pitchFamily="18" charset="0"/>
                <a:cs typeface="Times New Roman" pitchFamily="18" charset="0"/>
              </a:rPr>
              <a:t>families (households), </a:t>
            </a:r>
            <a:r>
              <a:rPr lang="en-US" sz="2000" b="1" dirty="0">
                <a:latin typeface="Times New Roman" pitchFamily="18" charset="0"/>
                <a:cs typeface="Times New Roman" pitchFamily="18" charset="0"/>
              </a:rPr>
              <a:t>which consists of 810 villages in the country. The length of the rural roads in these villages is very </a:t>
            </a:r>
            <a:r>
              <a:rPr lang="en-US" sz="2000" b="1" dirty="0" smtClean="0">
                <a:latin typeface="Times New Roman" pitchFamily="18" charset="0"/>
                <a:cs typeface="Times New Roman" pitchFamily="18" charset="0"/>
              </a:rPr>
              <a:t>outstanding.</a:t>
            </a:r>
            <a:endParaRPr lang="en-US" sz="2000" b="1" dirty="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In a 8 years periods,  5000 km  of the rural roads must be re-asphalted annually, due to heavy congestions of transportation and increasing the utilization of these roads.</a:t>
            </a:r>
          </a:p>
          <a:p>
            <a:pPr algn="just"/>
            <a:r>
              <a:rPr lang="en-US" sz="2000" b="1" dirty="0" smtClean="0">
                <a:latin typeface="Times New Roman" pitchFamily="18" charset="0"/>
                <a:cs typeface="Times New Roman" pitchFamily="18" charset="0"/>
              </a:rPr>
              <a:t>Moreover, paving the rural roads by asphalt for the villages with 20 </a:t>
            </a:r>
            <a:r>
              <a:rPr lang="en-US" sz="2000" b="1" dirty="0" err="1" smtClean="0">
                <a:latin typeface="Times New Roman" pitchFamily="18" charset="0"/>
                <a:cs typeface="Times New Roman" pitchFamily="18" charset="0"/>
              </a:rPr>
              <a:t>famillis</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a:t>
            </a:r>
            <a:r>
              <a:rPr lang="en-US" sz="2000" b="1" dirty="0" smtClean="0">
                <a:latin typeface="Times New Roman" pitchFamily="18" charset="0"/>
                <a:cs typeface="Times New Roman" pitchFamily="18" charset="0"/>
              </a:rPr>
              <a:t>households), envisaged in the developing plans of the country.</a:t>
            </a:r>
          </a:p>
        </p:txBody>
      </p:sp>
      <p:pic>
        <p:nvPicPr>
          <p:cNvPr id="5122" name="Picture 2" descr="C:\Users\user\Desktop\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1" y="4495800"/>
            <a:ext cx="280720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 y="4495800"/>
            <a:ext cx="2947416" cy="23621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572000"/>
            <a:ext cx="3352801" cy="227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87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TotalTime>
  <Words>1059</Words>
  <Application>Microsoft Office PowerPoint</Application>
  <PresentationFormat>On-screen Show (4:3)</PresentationFormat>
  <Paragraphs>89</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The Map of the Road Network of the I.R.IRAN </vt:lpstr>
      <vt:lpstr>Basic Facts on developing the Rural Areas</vt:lpstr>
      <vt:lpstr>Classification of the Rural Roads in Iran</vt:lpstr>
      <vt:lpstr>Technical Specifications of the Rural Roads in Iran</vt:lpstr>
      <vt:lpstr>PowerPoint Presentation</vt:lpstr>
      <vt:lpstr>Construction Priorities of the Rural Roads in Iran</vt:lpstr>
      <vt:lpstr>PowerPoint Presentation</vt:lpstr>
      <vt:lpstr>PowerPoint Presentation</vt:lpstr>
      <vt:lpstr>Project analysis slide 10</vt:lpstr>
      <vt:lpstr>PowerPoint Presentation</vt:lpstr>
      <vt:lpstr>THANK YOU  FOR YOUR KIND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248</cp:revision>
  <dcterms:created xsi:type="dcterms:W3CDTF">2025-03-23T12:19:20Z</dcterms:created>
  <dcterms:modified xsi:type="dcterms:W3CDTF">2025-04-22T21:55:07Z</dcterms:modified>
</cp:coreProperties>
</file>