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77" r:id="rId7"/>
    <p:sldId id="313" r:id="rId8"/>
    <p:sldId id="314" r:id="rId9"/>
    <p:sldId id="315" r:id="rId10"/>
    <p:sldId id="343" r:id="rId11"/>
    <p:sldId id="344" r:id="rId12"/>
    <p:sldId id="317" r:id="rId13"/>
    <p:sldId id="316" r:id="rId14"/>
    <p:sldId id="345" r:id="rId15"/>
    <p:sldId id="30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DAE71-308B-9148-ACF0-49FE903A0A78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301C-8321-C34D-B12A-456F37263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24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FBFA46-4734-4DE7-B33A-28D86A8AC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2761"/>
            <a:ext cx="5683045" cy="132720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BCC67E-9BA0-4504-B22F-E74C1815C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6830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42537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İç Say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ACB6ED-7F45-4BF0-AD79-D5FDA0D4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68"/>
            <a:ext cx="10515600" cy="78612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A4B3D6-6362-4EBD-8379-08DECCAD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1" y="1857510"/>
            <a:ext cx="10515600" cy="457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876AA0-E535-93D4-EC3B-1D8AB64C1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4041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Kap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2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 Kapa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7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58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FEB6CE-CF70-488A-BE86-60407642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1" y="1716657"/>
            <a:ext cx="7035128" cy="2363926"/>
          </a:xfrm>
        </p:spPr>
        <p:txBody>
          <a:bodyPr anchor="ctr"/>
          <a:lstStyle/>
          <a:p>
            <a:pPr algn="l"/>
            <a:r>
              <a:rPr lang="en-GB" sz="3400" b="1" dirty="0">
                <a:latin typeface="Myriad Pro" panose="020B0503030403020204" pitchFamily="34" charset="0"/>
              </a:rPr>
              <a:t>24</a:t>
            </a:r>
            <a:r>
              <a:rPr lang="en-GB" sz="3400" b="1" baseline="30000" dirty="0">
                <a:latin typeface="Myriad Pro" panose="020B0503030403020204" pitchFamily="34" charset="0"/>
              </a:rPr>
              <a:t>th</a:t>
            </a:r>
            <a:r>
              <a:rPr lang="en-GB" sz="3400" b="1" dirty="0">
                <a:latin typeface="Myriad Pro" panose="020B0503030403020204" pitchFamily="34" charset="0"/>
              </a:rPr>
              <a:t> MEETING OF THE COMCEC TRADE WORKING  GROUP</a:t>
            </a:r>
            <a:endParaRPr lang="tr-TR" sz="3400" b="1" dirty="0">
              <a:latin typeface="Myriad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5AD800-0F8E-4C6E-8199-2826D718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18" y="4752028"/>
            <a:ext cx="4487186" cy="77030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1600" dirty="0">
                <a:latin typeface="Proxima Nova Lt" panose="02000506030000020004" pitchFamily="50" charset="-94"/>
              </a:rPr>
              <a:t>By </a:t>
            </a:r>
            <a:r>
              <a:rPr lang="en-US" sz="1600" dirty="0" err="1">
                <a:latin typeface="Proxima Nova Lt" panose="02000506030000020004" pitchFamily="50" charset="-94"/>
              </a:rPr>
              <a:t>Hakkı</a:t>
            </a:r>
            <a:r>
              <a:rPr lang="en-US" sz="1600" dirty="0">
                <a:latin typeface="Proxima Nova Lt" panose="02000506030000020004" pitchFamily="50" charset="-94"/>
              </a:rPr>
              <a:t> Karata</a:t>
            </a:r>
            <a:r>
              <a:rPr lang="tr-TR" sz="1600" dirty="0">
                <a:latin typeface="Proxima Nova Lt" panose="02000506030000020004" pitchFamily="50" charset="-94"/>
              </a:rPr>
              <a:t>ş</a:t>
            </a:r>
            <a:r>
              <a:rPr lang="en-US" sz="1600" dirty="0">
                <a:latin typeface="Proxima Nova Lt" panose="02000506030000020004" pitchFamily="50" charset="-94"/>
              </a:rPr>
              <a:t>, PhD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Proxima Nova Lt" panose="02000506030000020004" pitchFamily="50" charset="-94"/>
              </a:rPr>
              <a:t>Chief Economist at DEIK</a:t>
            </a:r>
          </a:p>
          <a:p>
            <a:pPr algn="l">
              <a:spcBef>
                <a:spcPts val="0"/>
              </a:spcBef>
            </a:pPr>
            <a:r>
              <a:rPr lang="en-GB" sz="1600" dirty="0">
                <a:latin typeface="Proxima Nova Lt" panose="02000506030000020004" pitchFamily="50" charset="-94"/>
              </a:rPr>
              <a:t>April</a:t>
            </a:r>
            <a:r>
              <a:rPr lang="tr-TR" sz="1600" dirty="0">
                <a:latin typeface="Proxima Nova Lt" panose="02000506030000020004" pitchFamily="50" charset="-94"/>
              </a:rPr>
              <a:t> </a:t>
            </a:r>
            <a:r>
              <a:rPr lang="en-GB" sz="1600" dirty="0">
                <a:latin typeface="Proxima Nova Lt" panose="02000506030000020004" pitchFamily="50" charset="-94"/>
              </a:rPr>
              <a:t>21</a:t>
            </a:r>
            <a:r>
              <a:rPr lang="tr-TR" sz="1600" dirty="0">
                <a:latin typeface="Proxima Nova Lt" panose="02000506030000020004" pitchFamily="50" charset="-94"/>
              </a:rPr>
              <a:t>, 2025 Istanbul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FB7AD88C-35B1-1448-A871-8A504FBAD13F}"/>
              </a:ext>
            </a:extLst>
          </p:cNvPr>
          <p:cNvSpPr txBox="1">
            <a:spLocks/>
          </p:cNvSpPr>
          <p:nvPr/>
        </p:nvSpPr>
        <p:spPr>
          <a:xfrm>
            <a:off x="556118" y="3897893"/>
            <a:ext cx="6490914" cy="5874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2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55C0-9580-9169-5382-D3411F5E9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5F1303-D606-E254-5777-3F5E1D99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10</a:t>
            </a:fld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E7D5A-15E3-B1B4-E68A-880DF8E4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145"/>
            <a:ext cx="12192000" cy="59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DA106-01D9-2E1A-3616-820BEEB2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C1152C2-CDC0-4D34-6CF0-B2A470164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11</a:t>
            </a:fld>
            <a:endParaRPr lang="en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41311-7677-9CA5-6644-4797F5B9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782"/>
            <a:ext cx="12192000" cy="57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617D4-8491-189A-691B-6B2F5D53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3DBE8D6-E811-BD47-CD24-017803FEF344}"/>
              </a:ext>
            </a:extLst>
          </p:cNvPr>
          <p:cNvSpPr txBox="1"/>
          <p:nvPr/>
        </p:nvSpPr>
        <p:spPr>
          <a:xfrm>
            <a:off x="4315723" y="2865897"/>
            <a:ext cx="35605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52F86"/>
                </a:solidFill>
                <a:latin typeface="Myriad Pro" panose="020B0503030403020204" pitchFamily="34" charset="0"/>
              </a:rPr>
              <a:t>2</a:t>
            </a:r>
          </a:p>
          <a:p>
            <a:pPr algn="ctr"/>
            <a:r>
              <a:rPr lang="en-US" sz="2800" b="1" dirty="0">
                <a:solidFill>
                  <a:srgbClr val="052F86"/>
                </a:solidFill>
                <a:latin typeface="Myriad Pro" panose="020B0503030403020204" pitchFamily="34" charset="0"/>
              </a:rPr>
              <a:t>Trade Outlook with Islamic Economic Cooperation Countries</a:t>
            </a:r>
          </a:p>
        </p:txBody>
      </p:sp>
    </p:spTree>
    <p:extLst>
      <p:ext uri="{BB962C8B-B14F-4D97-AF65-F5344CB8AC3E}">
        <p14:creationId xmlns:p14="http://schemas.microsoft.com/office/powerpoint/2010/main" val="157946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49B9-FAE4-87F6-02E7-F2B09881E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B295789-9273-E376-7493-88B1534FF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13</a:t>
            </a:fld>
            <a:endParaRPr lang="en-T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6EF554-2F72-1423-E284-6A6496D05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73153"/>
              </p:ext>
            </p:extLst>
          </p:nvPr>
        </p:nvGraphicFramePr>
        <p:xfrm>
          <a:off x="433068" y="949418"/>
          <a:ext cx="11047731" cy="5594046"/>
        </p:xfrm>
        <a:graphic>
          <a:graphicData uri="http://schemas.openxmlformats.org/drawingml/2006/table">
            <a:tbl>
              <a:tblPr/>
              <a:tblGrid>
                <a:gridCol w="2954237">
                  <a:extLst>
                    <a:ext uri="{9D8B030D-6E8A-4147-A177-3AD203B41FA5}">
                      <a16:colId xmlns:a16="http://schemas.microsoft.com/office/drawing/2014/main" val="3946891627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1139816310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3488262638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3525731725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390019540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289190231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63933546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1212340707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3125354352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1488040026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537502335"/>
                    </a:ext>
                  </a:extLst>
                </a:gridCol>
                <a:gridCol w="479367">
                  <a:extLst>
                    <a:ext uri="{9D8B030D-6E8A-4147-A177-3AD203B41FA5}">
                      <a16:colId xmlns:a16="http://schemas.microsoft.com/office/drawing/2014/main" val="2650798969"/>
                    </a:ext>
                  </a:extLst>
                </a:gridCol>
                <a:gridCol w="479367">
                  <a:extLst>
                    <a:ext uri="{9D8B030D-6E8A-4147-A177-3AD203B41FA5}">
                      <a16:colId xmlns:a16="http://schemas.microsoft.com/office/drawing/2014/main" val="4077097994"/>
                    </a:ext>
                  </a:extLst>
                </a:gridCol>
              </a:tblGrid>
              <a:tr h="32272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Trade Outlook of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Turkiye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with OIC Countries (2013-2024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65301"/>
                  </a:ext>
                </a:extLst>
              </a:tr>
              <a:tr h="24170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19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Billion USD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166007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Exports to OIC Countries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699622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Imports from OIC Countries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451630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Trade Volume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876120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492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Billion USD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06577"/>
                  </a:ext>
                </a:extLst>
              </a:tr>
              <a:tr h="356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Exports of Türkiye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984538"/>
                  </a:ext>
                </a:extLst>
              </a:tr>
              <a:tr h="356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Imports of Türkiye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804194"/>
                  </a:ext>
                </a:extLst>
              </a:tr>
              <a:tr h="434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Trade Volume Of Turkisye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606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618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618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497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389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391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408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403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351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365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418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422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078831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86186"/>
                  </a:ext>
                </a:extLst>
              </a:tr>
              <a:tr h="2339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119682"/>
                  </a:ext>
                </a:extLst>
              </a:tr>
              <a:tr h="434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Share of OIC Countries in our Exprts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125811"/>
                  </a:ext>
                </a:extLst>
              </a:tr>
              <a:tr h="434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Share of OIC Countries in our imports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698937"/>
                  </a:ext>
                </a:extLst>
              </a:tr>
              <a:tr h="434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Share of OIC countries in total trade volume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6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7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11ECF-86B8-EFB9-B859-7BADC540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133D44-83B9-9B8B-38D2-CB090998D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14</a:t>
            </a:fld>
            <a:endParaRPr lang="en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372B8-5C9E-B557-57D2-23A79EE0AB55}"/>
              </a:ext>
            </a:extLst>
          </p:cNvPr>
          <p:cNvSpPr txBox="1"/>
          <p:nvPr/>
        </p:nvSpPr>
        <p:spPr>
          <a:xfrm>
            <a:off x="513080" y="1083548"/>
            <a:ext cx="11165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DEIK’s strategies to increase our trade relations with OIC Countries:</a:t>
            </a:r>
          </a:p>
          <a:p>
            <a:endParaRPr lang="en-GB" sz="3000" dirty="0"/>
          </a:p>
          <a:p>
            <a:r>
              <a:rPr lang="en-GB" sz="3000" dirty="0"/>
              <a:t>1- Increase mutual investments: Hep middle east and Gulf countries to diversify their economies</a:t>
            </a:r>
          </a:p>
          <a:p>
            <a:r>
              <a:rPr lang="en-GB" sz="3000" dirty="0"/>
              <a:t>2- Mutual trade: Increase our business diplomacy efforts with OIC countries</a:t>
            </a:r>
          </a:p>
          <a:p>
            <a:r>
              <a:rPr lang="en-GB" sz="3000" dirty="0"/>
              <a:t>3- Grand GCC Forum: This is a new forum that will bring all stakeholders together. We will organize this every 2 years starting with next year</a:t>
            </a:r>
          </a:p>
          <a:p>
            <a:r>
              <a:rPr lang="en-GB" sz="3000" dirty="0"/>
              <a:t>4- Increase mutual collaboration in Islamic finance</a:t>
            </a:r>
          </a:p>
          <a:p>
            <a:r>
              <a:rPr lang="en-GB" sz="3000" dirty="0"/>
              <a:t>5- Helal certificate: Mutual acceptance </a:t>
            </a:r>
            <a:r>
              <a:rPr lang="en-GB" sz="3000"/>
              <a:t>of Helal </a:t>
            </a:r>
            <a:r>
              <a:rPr lang="en-GB" sz="3000" dirty="0"/>
              <a:t>C</a:t>
            </a:r>
            <a:r>
              <a:rPr lang="en-GB" sz="3000"/>
              <a:t>ertificates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33910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A8F823E-37D5-4721-81D1-33E8680D2D22}"/>
              </a:ext>
            </a:extLst>
          </p:cNvPr>
          <p:cNvSpPr txBox="1"/>
          <p:nvPr/>
        </p:nvSpPr>
        <p:spPr>
          <a:xfrm>
            <a:off x="2924175" y="16525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Thank you very much for your attention for further questions</a:t>
            </a:r>
          </a:p>
          <a:p>
            <a:pPr algn="ctr"/>
            <a:r>
              <a:rPr lang="en-US" sz="2000" u="sng" dirty="0" err="1">
                <a:solidFill>
                  <a:schemeClr val="bg1"/>
                </a:solidFill>
                <a:latin typeface="Myriad Pro" panose="020B0503030403020204" pitchFamily="34" charset="0"/>
              </a:rPr>
              <a:t>hkaratas@deik.org.tr</a:t>
            </a:r>
            <a:endParaRPr lang="en-US" sz="2000" u="sng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86FF77-7199-44EE-8475-FBDBCB5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45" y="812198"/>
            <a:ext cx="5529911" cy="786120"/>
          </a:xfrm>
        </p:spPr>
        <p:txBody>
          <a:bodyPr anchor="ctr"/>
          <a:lstStyle/>
          <a:p>
            <a:r>
              <a:rPr lang="en-GB" sz="4000" b="1" dirty="0">
                <a:latin typeface="Myriad Pro" panose="020B0503030403020204" pitchFamily="34" charset="0"/>
              </a:rPr>
              <a:t>Outline</a:t>
            </a:r>
            <a:endParaRPr lang="tr-TR" sz="4000" b="1" dirty="0">
              <a:latin typeface="Myriad Pro" panose="020B0503030403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AD7D0B-D7C0-4E20-B336-418408491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44" y="1598318"/>
            <a:ext cx="11279476" cy="3522322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latin typeface="Proxima Nova Lt" panose="02000506030000020004" pitchFamily="50" charset="-94"/>
            </a:endParaRPr>
          </a:p>
          <a:p>
            <a:pPr marL="0" indent="0">
              <a:buNone/>
            </a:pPr>
            <a:endParaRPr lang="en-US" sz="2400" b="1" dirty="0">
              <a:latin typeface="Proxima Nova Lt" panose="02000506030000020004" pitchFamily="50" charset="-94"/>
            </a:endParaRPr>
          </a:p>
          <a:p>
            <a:pPr marL="0" indent="0">
              <a:buNone/>
            </a:pPr>
            <a:r>
              <a:rPr lang="en-US" sz="2400" b="1" dirty="0">
                <a:latin typeface="Proxima Nova Lt" panose="02000506030000020004" pitchFamily="50" charset="-94"/>
              </a:rPr>
              <a:t>1- BRIEF INFO ABOUT DEIK</a:t>
            </a:r>
          </a:p>
          <a:p>
            <a:pPr marL="0" indent="0">
              <a:buNone/>
            </a:pPr>
            <a:endParaRPr lang="en-US" sz="2400" b="1" dirty="0">
              <a:latin typeface="Proxima Nova Lt" panose="02000506030000020004" pitchFamily="50" charset="-94"/>
            </a:endParaRPr>
          </a:p>
          <a:p>
            <a:pPr marL="0" indent="0">
              <a:buNone/>
            </a:pPr>
            <a:r>
              <a:rPr lang="en-US" sz="2400" b="1" dirty="0">
                <a:latin typeface="Proxima Nova Lt" panose="02000506030000020004" pitchFamily="50" charset="-94"/>
              </a:rPr>
              <a:t>2- TRADE OUTLOOK WITH ISLAMIC COUNTRIES and DEIK STRATEGIES</a:t>
            </a:r>
          </a:p>
          <a:p>
            <a:pPr marL="0" indent="0">
              <a:buNone/>
            </a:pPr>
            <a:endParaRPr lang="en-US" sz="2400" b="1" dirty="0">
              <a:latin typeface="Proxima Nova Lt" panose="02000506030000020004" pitchFamily="50" charset="-9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04E0-939F-6D55-2656-757956437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36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013CF0B-13BE-447B-9A00-184B4EBA69E2}"/>
              </a:ext>
            </a:extLst>
          </p:cNvPr>
          <p:cNvSpPr txBox="1"/>
          <p:nvPr/>
        </p:nvSpPr>
        <p:spPr>
          <a:xfrm>
            <a:off x="4315723" y="2865897"/>
            <a:ext cx="3560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52F86"/>
                </a:solidFill>
                <a:latin typeface="Myriad Pro" panose="020B0503030403020204" pitchFamily="34" charset="0"/>
              </a:rPr>
              <a:t>1</a:t>
            </a:r>
          </a:p>
          <a:p>
            <a:pPr algn="ctr"/>
            <a:r>
              <a:rPr lang="en-US" sz="2800" b="1" dirty="0">
                <a:solidFill>
                  <a:srgbClr val="052F86"/>
                </a:solidFill>
                <a:latin typeface="Myriad Pro" panose="020B0503030403020204" pitchFamily="34" charset="0"/>
              </a:rPr>
              <a:t>DEIK</a:t>
            </a:r>
          </a:p>
        </p:txBody>
      </p:sp>
    </p:spTree>
    <p:extLst>
      <p:ext uri="{BB962C8B-B14F-4D97-AF65-F5344CB8AC3E}">
        <p14:creationId xmlns:p14="http://schemas.microsoft.com/office/powerpoint/2010/main" val="255000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381E32-48DB-F8AF-0E6F-CEDE2BE64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4</a:t>
            </a:fld>
            <a:endParaRPr lang="en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3CCF6-FA07-62C0-C1F8-E55C2607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212"/>
            <a:ext cx="12192000" cy="58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01DC36-086E-AEA5-3A7F-B8DE9E62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553200" y="5516044"/>
            <a:ext cx="284659" cy="28465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6B7BC-E3AB-F48A-BB85-F9886F9FE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5</a:t>
            </a:fld>
            <a:endParaRPr lang="en-T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A31D8-B40B-A8BD-5952-65D218AA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906"/>
            <a:ext cx="12192000" cy="56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100840-F3C2-5FEB-4C6F-5E457F298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6</a:t>
            </a:fld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38FC2-51C6-1A8D-E2CC-693B7B1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88"/>
            <a:ext cx="12192000" cy="57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159F2-0DB7-A483-A848-069E3360C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6D094F4-42D1-C7B9-ADEA-E7906C42B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7</a:t>
            </a:fld>
            <a:endParaRPr lang="en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9CDC8-3572-FB6F-5167-5DFC907C5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46"/>
            <a:ext cx="12192000" cy="5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0E90-F569-30CF-6D72-B8620211C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24B6D2-5C92-2CFE-6987-4143DCA96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8</a:t>
            </a:fld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1E426-ECA7-2330-AF1D-F45EDD55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21"/>
            <a:ext cx="12192000" cy="56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B6CD-3E29-5493-C5DB-8057BF21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FE4AA57-611B-1292-3639-46F23F264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9909" y="6353172"/>
            <a:ext cx="73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4DA78D-AE55-784A-964F-81325BD8ABD5}" type="slidenum">
              <a:rPr lang="en-TR" smtClean="0"/>
              <a:pPr/>
              <a:t>9</a:t>
            </a:fld>
            <a:endParaRPr lang="en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20233-F8E0-EB32-9BD1-920BA4A4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736"/>
            <a:ext cx="12192000" cy="57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7041"/>
      </p:ext>
    </p:extLst>
  </p:cSld>
  <p:clrMapOvr>
    <a:masterClrMapping/>
  </p:clrMapOvr>
</p:sld>
</file>

<file path=ppt/theme/theme1.xml><?xml version="1.0" encoding="utf-8"?>
<a:theme xmlns:a="http://schemas.openxmlformats.org/drawingml/2006/main" name="DEİK SUNU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433</Words>
  <Application>Microsoft Office PowerPoint</Application>
  <PresentationFormat>Geniş ekran</PresentationFormat>
  <Paragraphs>197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Calibri Light</vt:lpstr>
      <vt:lpstr>Myriad Pro</vt:lpstr>
      <vt:lpstr>Proxima Nova Lt</vt:lpstr>
      <vt:lpstr>DEİK SUNUM ŞABLONU</vt:lpstr>
      <vt:lpstr>24th MEETING OF THE COMCEC TRADE WORKING  GROUP</vt:lpstr>
      <vt:lpstr>Outline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Semih Kalkan</dc:creator>
  <cp:lastModifiedBy>Tilbe GOCUKLU</cp:lastModifiedBy>
  <cp:revision>47</cp:revision>
  <dcterms:created xsi:type="dcterms:W3CDTF">2023-11-15T12:33:36Z</dcterms:created>
  <dcterms:modified xsi:type="dcterms:W3CDTF">2025-04-21T11:29:47Z</dcterms:modified>
</cp:coreProperties>
</file>