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7" r:id="rId1"/>
  </p:sldMasterIdLst>
  <p:notesMasterIdLst>
    <p:notesMasterId r:id="rId18"/>
  </p:notesMasterIdLst>
  <p:sldIdLst>
    <p:sldId id="256" r:id="rId2"/>
    <p:sldId id="326" r:id="rId3"/>
    <p:sldId id="381" r:id="rId4"/>
    <p:sldId id="376" r:id="rId5"/>
    <p:sldId id="371" r:id="rId6"/>
    <p:sldId id="372" r:id="rId7"/>
    <p:sldId id="330" r:id="rId8"/>
    <p:sldId id="363" r:id="rId9"/>
    <p:sldId id="373" r:id="rId10"/>
    <p:sldId id="374" r:id="rId11"/>
    <p:sldId id="364" r:id="rId12"/>
    <p:sldId id="375" r:id="rId13"/>
    <p:sldId id="338" r:id="rId14"/>
    <p:sldId id="377" r:id="rId15"/>
    <p:sldId id="379" r:id="rId16"/>
    <p:sldId id="382" r:id="rId17"/>
  </p:sldIdLst>
  <p:sldSz cx="5761038" cy="3240088"/>
  <p:notesSz cx="6735763" cy="9866313"/>
  <p:defaultTextStyle>
    <a:defPPr>
      <a:defRPr lang="fr-FR"/>
    </a:defPPr>
    <a:lvl1pPr marL="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5717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1435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7152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2870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8587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021">
          <p15:clr>
            <a:srgbClr val="A4A3A4"/>
          </p15:clr>
        </p15:guide>
        <p15:guide id="4" pos="18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630" autoAdjust="0"/>
  </p:normalViewPr>
  <p:slideViewPr>
    <p:cSldViewPr>
      <p:cViewPr varScale="1">
        <p:scale>
          <a:sx n="143" d="100"/>
          <a:sy n="143" d="100"/>
        </p:scale>
        <p:origin x="-840" y="-90"/>
      </p:cViewPr>
      <p:guideLst>
        <p:guide orient="horz" pos="2160"/>
        <p:guide orient="horz" pos="1021"/>
        <p:guide pos="2880"/>
        <p:guide pos="181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Classeur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Classeur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Classeur1%20calcul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>
        <c:manualLayout>
          <c:layoutTarget val="inner"/>
          <c:xMode val="edge"/>
          <c:yMode val="edge"/>
          <c:x val="0.24742439858326606"/>
          <c:y val="0.10526195476888472"/>
          <c:w val="0.44022471159535315"/>
          <c:h val="0.89473804523111578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8D9-461F-B8CD-847FA70FAC16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8D9-461F-B8CD-847FA70FAC16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8D9-461F-B8CD-847FA70FAC16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8D9-461F-B8CD-847FA70FAC16}"/>
              </c:ext>
            </c:extLst>
          </c:dPt>
          <c:dPt>
            <c:idx val="4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8D9-461F-B8CD-847FA70FAC16}"/>
              </c:ext>
            </c:extLst>
          </c:dPt>
          <c:dPt>
            <c:idx val="5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8D9-461F-B8CD-847FA70FAC1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Feuil1!$B$1:$G$1</c:f>
              <c:strCache>
                <c:ptCount val="6"/>
                <c:pt idx="0">
                  <c:v>(LPL)</c:v>
                </c:pt>
                <c:pt idx="1">
                  <c:v>(LPA)</c:v>
                </c:pt>
                <c:pt idx="2">
                  <c:v> (LV)</c:v>
                </c:pt>
                <c:pt idx="3">
                  <c:v> (LPP)</c:v>
                </c:pt>
                <c:pt idx="4">
                  <c:v> (H.R)</c:v>
                </c:pt>
                <c:pt idx="5">
                  <c:v>LS</c:v>
                </c:pt>
              </c:strCache>
            </c:strRef>
          </c:cat>
          <c:val>
            <c:numRef>
              <c:f>Feuil1!$B$8:$G$8</c:f>
              <c:numCache>
                <c:formatCode>0%</c:formatCode>
                <c:ptCount val="6"/>
                <c:pt idx="0">
                  <c:v>0.29413879984246255</c:v>
                </c:pt>
                <c:pt idx="1">
                  <c:v>4.8804855567647076E-2</c:v>
                </c:pt>
                <c:pt idx="2">
                  <c:v>0.30879253832604792</c:v>
                </c:pt>
                <c:pt idx="3">
                  <c:v>5.5716918374950821E-3</c:v>
                </c:pt>
                <c:pt idx="4">
                  <c:v>0.24056470360382648</c:v>
                </c:pt>
                <c:pt idx="5">
                  <c:v>0.1021274108225213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28D9-461F-B8CD-847FA70FAC16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.6795675089091201"/>
          <c:y val="0.10622816600624622"/>
          <c:w val="0.14485874920588182"/>
          <c:h val="0.8267368440543643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>
        <c:manualLayout>
          <c:layoutTarget val="inner"/>
          <c:xMode val="edge"/>
          <c:yMode val="edge"/>
          <c:x val="0.2051922391764901"/>
          <c:y val="0.19388666646194888"/>
          <c:w val="0.55312532323994668"/>
          <c:h val="0.80611333353805092"/>
        </c:manualLayout>
      </c:layout>
      <c:pieChart>
        <c:varyColors val="1"/>
        <c:ser>
          <c:idx val="0"/>
          <c:order val="0"/>
          <c:spPr>
            <a:solidFill>
              <a:schemeClr val="accent3">
                <a:lumMod val="75000"/>
              </a:schemeClr>
            </a:solidFill>
          </c:spPr>
          <c:dPt>
            <c:idx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522-4445-B35F-59FF7A1EA00E}"/>
              </c:ext>
            </c:extLst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522-4445-B35F-59FF7A1EA00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Feuil1!$A$17:$B$17</c:f>
              <c:strCache>
                <c:ptCount val="2"/>
                <c:pt idx="0">
                  <c:v>Urban</c:v>
                </c:pt>
                <c:pt idx="1">
                  <c:v>Rural</c:v>
                </c:pt>
              </c:strCache>
            </c:strRef>
          </c:cat>
          <c:val>
            <c:numRef>
              <c:f>Feuil1!$A$18:$B$18</c:f>
              <c:numCache>
                <c:formatCode>0%</c:formatCode>
                <c:ptCount val="2"/>
                <c:pt idx="0">
                  <c:v>0.75943529639617446</c:v>
                </c:pt>
                <c:pt idx="1">
                  <c:v>0.24056470360382648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522-4445-B35F-59FF7A1EA00E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325586429094082"/>
          <c:y val="0.39474675964568989"/>
          <c:w val="0.23458073624003464"/>
          <c:h val="0.2991399068162594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16"/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Percent val="1"/>
          </c:dLbls>
          <c:cat>
            <c:strRef>
              <c:f>Feuil1!$A$14:$B$14</c:f>
              <c:strCache>
                <c:ptCount val="2"/>
                <c:pt idx="0">
                  <c:v>home ownership</c:v>
                </c:pt>
                <c:pt idx="1">
                  <c:v>Rental</c:v>
                </c:pt>
              </c:strCache>
            </c:strRef>
          </c:cat>
          <c:val>
            <c:numRef>
              <c:f>Feuil1!$A$15:$B$15</c:f>
              <c:numCache>
                <c:formatCode>0%</c:formatCode>
                <c:ptCount val="2"/>
                <c:pt idx="0">
                  <c:v>0.70586120015753784</c:v>
                </c:pt>
                <c:pt idx="1">
                  <c:v>0.29413879984246244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106843734464892"/>
          <c:y val="0.24064832165332592"/>
          <c:w val="0.26829615247544075"/>
          <c:h val="0.63047128017937082"/>
        </c:manualLayout>
      </c:layout>
    </c:legend>
    <c:plotVisOnly val="1"/>
  </c:chart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B820F8-EA62-4E0D-B9EB-851F4E2E6E2D}" type="doc">
      <dgm:prSet loTypeId="urn:microsoft.com/office/officeart/2005/8/layout/gear1" loCatId="process" qsTypeId="urn:microsoft.com/office/officeart/2005/8/quickstyle/simple1" qsCatId="simple" csTypeId="urn:microsoft.com/office/officeart/2005/8/colors/colorful1#1" csCatId="colorful" phldr="1"/>
      <dgm:spPr/>
    </dgm:pt>
    <dgm:pt modelId="{0DC3EA44-9A5E-4492-AE89-A182AB363778}">
      <dgm:prSet phldrT="[Texte]" custT="1"/>
      <dgm:spPr/>
      <dgm:t>
        <a:bodyPr/>
        <a:lstStyle/>
        <a:p>
          <a:r>
            <a:rPr lang="fr-FR" sz="1100" b="1" dirty="0" smtClean="0">
              <a:latin typeface="Arial Narrow" pitchFamily="34" charset="0"/>
            </a:rPr>
            <a:t>PRINCIPAL MEANS</a:t>
          </a:r>
          <a:endParaRPr lang="fr-FR" sz="1100" dirty="0"/>
        </a:p>
      </dgm:t>
    </dgm:pt>
    <dgm:pt modelId="{0C1301A1-8434-4F68-B2F2-6A45DAD38C60}" type="parTrans" cxnId="{E184C1E1-A854-4AF2-B0C8-8B97A958103A}">
      <dgm:prSet/>
      <dgm:spPr/>
      <dgm:t>
        <a:bodyPr/>
        <a:lstStyle/>
        <a:p>
          <a:endParaRPr lang="fr-FR"/>
        </a:p>
      </dgm:t>
    </dgm:pt>
    <dgm:pt modelId="{38D2412E-DED7-438D-8D8F-CAC9B11A41EB}" type="sibTrans" cxnId="{E184C1E1-A854-4AF2-B0C8-8B97A958103A}">
      <dgm:prSet/>
      <dgm:spPr/>
      <dgm:t>
        <a:bodyPr/>
        <a:lstStyle/>
        <a:p>
          <a:endParaRPr lang="fr-FR"/>
        </a:p>
      </dgm:t>
    </dgm:pt>
    <dgm:pt modelId="{29D6B8DF-B729-40E0-AB2F-4A398B75F293}" type="pres">
      <dgm:prSet presAssocID="{53B820F8-EA62-4E0D-B9EB-851F4E2E6E2D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44869D0-CE6E-4D80-B033-A9D092B1FAB8}" type="pres">
      <dgm:prSet presAssocID="{0DC3EA44-9A5E-4492-AE89-A182AB363778}" presName="gear1" presStyleLbl="node1" presStyleIdx="0" presStyleCnt="1" custScaleX="98693" custScaleY="105366" custLinFactNeighborX="8976" custLinFactNeighborY="-2083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F80AD2C-1D75-4936-8768-01E817B13B36}" type="pres">
      <dgm:prSet presAssocID="{0DC3EA44-9A5E-4492-AE89-A182AB363778}" presName="gear1srcNode" presStyleLbl="node1" presStyleIdx="0" presStyleCnt="1"/>
      <dgm:spPr/>
      <dgm:t>
        <a:bodyPr/>
        <a:lstStyle/>
        <a:p>
          <a:endParaRPr lang="fr-FR"/>
        </a:p>
      </dgm:t>
    </dgm:pt>
    <dgm:pt modelId="{CCF7D79B-27AF-48CC-8DF2-F7F3A00B46AB}" type="pres">
      <dgm:prSet presAssocID="{0DC3EA44-9A5E-4492-AE89-A182AB363778}" presName="gear1dstNode" presStyleLbl="node1" presStyleIdx="0" presStyleCnt="1"/>
      <dgm:spPr/>
      <dgm:t>
        <a:bodyPr/>
        <a:lstStyle/>
        <a:p>
          <a:endParaRPr lang="fr-FR"/>
        </a:p>
      </dgm:t>
    </dgm:pt>
    <dgm:pt modelId="{C5529EF9-9D1E-4213-A76F-03E0D4B37BEC}" type="pres">
      <dgm:prSet presAssocID="{38D2412E-DED7-438D-8D8F-CAC9B11A41EB}" presName="connector1" presStyleLbl="sibTrans2D1" presStyleIdx="0" presStyleCnt="1" custLinFactNeighborX="2015" custLinFactNeighborY="-6543"/>
      <dgm:spPr/>
      <dgm:t>
        <a:bodyPr/>
        <a:lstStyle/>
        <a:p>
          <a:endParaRPr lang="fr-FR"/>
        </a:p>
      </dgm:t>
    </dgm:pt>
  </dgm:ptLst>
  <dgm:cxnLst>
    <dgm:cxn modelId="{FDFA4532-F4DB-43B8-816B-8C3747213EF7}" type="presOf" srcId="{38D2412E-DED7-438D-8D8F-CAC9B11A41EB}" destId="{C5529EF9-9D1E-4213-A76F-03E0D4B37BEC}" srcOrd="0" destOrd="0" presId="urn:microsoft.com/office/officeart/2005/8/layout/gear1"/>
    <dgm:cxn modelId="{73E9D185-ABD3-4A7C-A4F0-7C3755F368C4}" type="presOf" srcId="{0DC3EA44-9A5E-4492-AE89-A182AB363778}" destId="{1F80AD2C-1D75-4936-8768-01E817B13B36}" srcOrd="1" destOrd="0" presId="urn:microsoft.com/office/officeart/2005/8/layout/gear1"/>
    <dgm:cxn modelId="{55A9EC52-1435-4E8C-AAFA-7BB2F9E8E686}" type="presOf" srcId="{53B820F8-EA62-4E0D-B9EB-851F4E2E6E2D}" destId="{29D6B8DF-B729-40E0-AB2F-4A398B75F293}" srcOrd="0" destOrd="0" presId="urn:microsoft.com/office/officeart/2005/8/layout/gear1"/>
    <dgm:cxn modelId="{DEEFBD96-C4A5-4778-A10C-ACD127A351E7}" type="presOf" srcId="{0DC3EA44-9A5E-4492-AE89-A182AB363778}" destId="{CCF7D79B-27AF-48CC-8DF2-F7F3A00B46AB}" srcOrd="2" destOrd="0" presId="urn:microsoft.com/office/officeart/2005/8/layout/gear1"/>
    <dgm:cxn modelId="{10779820-7470-40DC-8BCC-FDAA862F179C}" type="presOf" srcId="{0DC3EA44-9A5E-4492-AE89-A182AB363778}" destId="{A44869D0-CE6E-4D80-B033-A9D092B1FAB8}" srcOrd="0" destOrd="0" presId="urn:microsoft.com/office/officeart/2005/8/layout/gear1"/>
    <dgm:cxn modelId="{E184C1E1-A854-4AF2-B0C8-8B97A958103A}" srcId="{53B820F8-EA62-4E0D-B9EB-851F4E2E6E2D}" destId="{0DC3EA44-9A5E-4492-AE89-A182AB363778}" srcOrd="0" destOrd="0" parTransId="{0C1301A1-8434-4F68-B2F2-6A45DAD38C60}" sibTransId="{38D2412E-DED7-438D-8D8F-CAC9B11A41EB}"/>
    <dgm:cxn modelId="{315DCE1E-2700-4EEA-9150-961A76CC7636}" type="presParOf" srcId="{29D6B8DF-B729-40E0-AB2F-4A398B75F293}" destId="{A44869D0-CE6E-4D80-B033-A9D092B1FAB8}" srcOrd="0" destOrd="0" presId="urn:microsoft.com/office/officeart/2005/8/layout/gear1"/>
    <dgm:cxn modelId="{54C8E5C9-198E-4E52-9855-739BEB44108A}" type="presParOf" srcId="{29D6B8DF-B729-40E0-AB2F-4A398B75F293}" destId="{1F80AD2C-1D75-4936-8768-01E817B13B36}" srcOrd="1" destOrd="0" presId="urn:microsoft.com/office/officeart/2005/8/layout/gear1"/>
    <dgm:cxn modelId="{2693595A-7585-4D0B-9B90-2E8A496E9DAB}" type="presParOf" srcId="{29D6B8DF-B729-40E0-AB2F-4A398B75F293}" destId="{CCF7D79B-27AF-48CC-8DF2-F7F3A00B46AB}" srcOrd="2" destOrd="0" presId="urn:microsoft.com/office/officeart/2005/8/layout/gear1"/>
    <dgm:cxn modelId="{F6CC8D71-A493-4355-80FC-0F931B56D13C}" type="presParOf" srcId="{29D6B8DF-B729-40E0-AB2F-4A398B75F293}" destId="{C5529EF9-9D1E-4213-A76F-03E0D4B37BEC}" srcOrd="3" destOrd="0" presId="urn:microsoft.com/office/officeart/2005/8/layout/gear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797212-C9CD-45D3-BEEF-A078E75169E3}" type="doc">
      <dgm:prSet loTypeId="urn:microsoft.com/office/officeart/2005/8/layout/radial5" loCatId="relationship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fr-FR"/>
        </a:p>
      </dgm:t>
    </dgm:pt>
    <dgm:pt modelId="{5AE289B2-7A57-4FFB-8422-EC55B026F3D5}">
      <dgm:prSet phldrT="[Texte]" custT="1"/>
      <dgm:spPr/>
      <dgm:t>
        <a:bodyPr/>
        <a:lstStyle/>
        <a:p>
          <a:r>
            <a:rPr lang="fr-FR" sz="1200" b="1" dirty="0" smtClean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</a:rPr>
            <a:t>CRETARIA</a:t>
          </a:r>
          <a:endParaRPr lang="fr-FR" sz="1200" b="1" dirty="0">
            <a:solidFill>
              <a:srgbClr val="FFFF00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23EE79C0-8C2A-4273-8901-E6562B472CBD}" type="parTrans" cxnId="{870A4AF2-E246-4F4D-ABFA-367E0A477ABB}">
      <dgm:prSet/>
      <dgm:spPr/>
      <dgm:t>
        <a:bodyPr/>
        <a:lstStyle/>
        <a:p>
          <a:endParaRPr lang="fr-FR" sz="1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A867A5D-3D83-4730-8612-7DDB096B36AB}" type="sibTrans" cxnId="{870A4AF2-E246-4F4D-ABFA-367E0A477ABB}">
      <dgm:prSet/>
      <dgm:spPr/>
      <dgm:t>
        <a:bodyPr/>
        <a:lstStyle/>
        <a:p>
          <a:endParaRPr lang="fr-FR" sz="1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C577EA3-5856-4771-A810-B1B6A4AF0123}">
      <dgm:prSet phldrT="[Texte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FR" sz="1000" b="1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HABITABILITY AND ADEQUATE SPACE</a:t>
          </a:r>
          <a:endParaRPr lang="fr-FR" sz="1000" b="1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041BA17E-922A-4B5D-805D-7EA52065DD8A}" type="parTrans" cxnId="{239B9592-6DED-44E7-ABC2-6B91EE465294}">
      <dgm:prSet custT="1"/>
      <dgm:spPr/>
      <dgm:t>
        <a:bodyPr/>
        <a:lstStyle/>
        <a:p>
          <a:endParaRPr lang="fr-FR" sz="1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E4C8BA83-D6F0-48EB-93F9-18F8BE6713FB}" type="sibTrans" cxnId="{239B9592-6DED-44E7-ABC2-6B91EE465294}">
      <dgm:prSet/>
      <dgm:spPr/>
      <dgm:t>
        <a:bodyPr/>
        <a:lstStyle/>
        <a:p>
          <a:endParaRPr lang="fr-FR" sz="1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46ECF36-81B7-49BF-84E9-119A146D6FF1}">
      <dgm:prSet phldrT="[Texte]" custT="1"/>
      <dgm:spPr/>
      <dgm:t>
        <a:bodyPr/>
        <a:lstStyle/>
        <a:p>
          <a:r>
            <a:rPr lang="fr-FR" sz="1100" b="1" dirty="0" smtClean="0">
              <a:latin typeface="Cambria" panose="02040503050406030204" pitchFamily="18" charset="0"/>
              <a:ea typeface="Cambria" panose="02040503050406030204" pitchFamily="18" charset="0"/>
            </a:rPr>
            <a:t>SAFETY-RESILIENCE</a:t>
          </a:r>
          <a:endParaRPr lang="fr-FR" sz="1100" b="1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D97C2A76-9F93-405E-88E0-AF5F9F55A43C}" type="parTrans" cxnId="{421DDF4A-80E8-4C14-A33A-EEB6F3A8F088}">
      <dgm:prSet custT="1"/>
      <dgm:spPr/>
      <dgm:t>
        <a:bodyPr/>
        <a:lstStyle/>
        <a:p>
          <a:endParaRPr lang="fr-FR" sz="1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25669C0E-61DE-44BF-9DBB-CF7EA03D20EA}" type="sibTrans" cxnId="{421DDF4A-80E8-4C14-A33A-EEB6F3A8F088}">
      <dgm:prSet/>
      <dgm:spPr/>
      <dgm:t>
        <a:bodyPr/>
        <a:lstStyle/>
        <a:p>
          <a:endParaRPr lang="fr-FR" sz="1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3C99D193-6353-4445-A00F-43A940DABD08}">
      <dgm:prSet phldrT="[Texte]" custT="1"/>
      <dgm:spPr/>
      <dgm:t>
        <a:bodyPr/>
        <a:lstStyle/>
        <a:p>
          <a:r>
            <a:rPr lang="fr-FR" sz="1200" b="1" dirty="0" smtClean="0">
              <a:latin typeface="Cambria" panose="02040503050406030204" pitchFamily="18" charset="0"/>
              <a:ea typeface="Cambria" panose="02040503050406030204" pitchFamily="18" charset="0"/>
            </a:rPr>
            <a:t>ACCESSIBILITY</a:t>
          </a:r>
          <a:endParaRPr lang="fr-FR" sz="1200" b="1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E13549F-51F3-41BB-BFFF-A5D400D02BCB}" type="parTrans" cxnId="{5BB33139-EA94-47F4-8982-6E71AA7619B8}">
      <dgm:prSet custT="1"/>
      <dgm:spPr/>
      <dgm:t>
        <a:bodyPr/>
        <a:lstStyle/>
        <a:p>
          <a:endParaRPr lang="fr-FR" sz="1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F722A357-3F0C-4CE2-B095-943CAC2DB4A0}" type="sibTrans" cxnId="{5BB33139-EA94-47F4-8982-6E71AA7619B8}">
      <dgm:prSet/>
      <dgm:spPr/>
      <dgm:t>
        <a:bodyPr/>
        <a:lstStyle/>
        <a:p>
          <a:endParaRPr lang="fr-FR" sz="1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18EB84D7-7DE1-4B65-87B5-0935C1A3A57A}">
      <dgm:prSet phldrT="[Texte]" custT="1"/>
      <dgm:spPr/>
      <dgm:t>
        <a:bodyPr/>
        <a:lstStyle/>
        <a:p>
          <a:r>
            <a:rPr lang="fr-FR" sz="1200" b="1" dirty="0" smtClean="0">
              <a:latin typeface="Cambria" panose="02040503050406030204" pitchFamily="18" charset="0"/>
              <a:ea typeface="Cambria" panose="02040503050406030204" pitchFamily="18" charset="0"/>
            </a:rPr>
            <a:t>SECURITY OF TENURE</a:t>
          </a:r>
          <a:endParaRPr lang="fr-FR" sz="1200" b="1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8E73EBD2-209A-47DC-82A8-CE8C3A2FD094}" type="parTrans" cxnId="{21A1DDFD-79DC-4C06-BF01-3DAB85C223FD}">
      <dgm:prSet custT="1"/>
      <dgm:spPr/>
      <dgm:t>
        <a:bodyPr/>
        <a:lstStyle/>
        <a:p>
          <a:endParaRPr lang="fr-FR" sz="10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EAE9E790-43CE-45A0-96BE-7B8B57F487A9}" type="sibTrans" cxnId="{21A1DDFD-79DC-4C06-BF01-3DAB85C223FD}">
      <dgm:prSet/>
      <dgm:spPr/>
      <dgm:t>
        <a:bodyPr/>
        <a:lstStyle/>
        <a:p>
          <a:endParaRPr lang="fr-FR" sz="1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5C1EA3C8-6914-4CF6-AC0F-A9B74054D984}">
      <dgm:prSet phldrT="[Texte]" custT="1"/>
      <dgm:spPr/>
      <dgm:t>
        <a:bodyPr/>
        <a:lstStyle/>
        <a:p>
          <a:r>
            <a:rPr lang="fr-FR" sz="1200" b="1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AFFORDABILITY</a:t>
          </a:r>
          <a:endParaRPr lang="fr-FR" sz="1200" b="1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819A9DFC-3CF4-4ED8-AD09-BB701B252F60}" type="parTrans" cxnId="{30E672B2-6A06-443E-91E2-B98555F29520}">
      <dgm:prSet custT="1"/>
      <dgm:spPr/>
      <dgm:t>
        <a:bodyPr/>
        <a:lstStyle/>
        <a:p>
          <a:endParaRPr lang="fr-FR" sz="1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0B8AA7F6-2796-46D4-ADAC-60DFD58698D6}" type="sibTrans" cxnId="{30E672B2-6A06-443E-91E2-B98555F29520}">
      <dgm:prSet/>
      <dgm:spPr/>
      <dgm:t>
        <a:bodyPr/>
        <a:lstStyle/>
        <a:p>
          <a:endParaRPr lang="fr-FR" sz="1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8721BFF4-8BBF-4FFC-9CC5-83BC1C2874DD}">
      <dgm:prSet phldrT="[Texte]" custT="1"/>
      <dgm:spPr/>
      <dgm:t>
        <a:bodyPr/>
        <a:lstStyle/>
        <a:p>
          <a:r>
            <a:rPr lang="en-US" sz="1200" b="1" dirty="0" smtClean="0">
              <a:latin typeface="Cambria" panose="02040503050406030204" pitchFamily="18" charset="0"/>
              <a:ea typeface="Cambria" panose="02040503050406030204" pitchFamily="18" charset="0"/>
            </a:rPr>
            <a:t>AVAILABILITY OF BASIC SERVICES</a:t>
          </a:r>
          <a:endParaRPr lang="fr-FR" sz="12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FA7CE9E-8B29-4495-B5C7-4D4B39D62289}" type="parTrans" cxnId="{F922807A-7198-4629-9D5B-2C99A62B1CC9}">
      <dgm:prSet custT="1"/>
      <dgm:spPr/>
      <dgm:t>
        <a:bodyPr/>
        <a:lstStyle/>
        <a:p>
          <a:endParaRPr lang="fr-FR" sz="1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A3DA6F9-7D98-47D7-8680-66A064F7A978}" type="sibTrans" cxnId="{F922807A-7198-4629-9D5B-2C99A62B1CC9}">
      <dgm:prSet/>
      <dgm:spPr/>
      <dgm:t>
        <a:bodyPr/>
        <a:lstStyle/>
        <a:p>
          <a:endParaRPr lang="fr-FR" sz="1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55864B21-955D-45B2-9D36-9E6540F97C7B}" type="pres">
      <dgm:prSet presAssocID="{FC797212-C9CD-45D3-BEEF-A078E75169E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5AAB66D-CF9C-4EDC-9592-F731A75E3D39}" type="pres">
      <dgm:prSet presAssocID="{5AE289B2-7A57-4FFB-8422-EC55B026F3D5}" presName="centerShape" presStyleLbl="node0" presStyleIdx="0" presStyleCnt="1" custScaleX="155376" custScaleY="119519"/>
      <dgm:spPr/>
      <dgm:t>
        <a:bodyPr/>
        <a:lstStyle/>
        <a:p>
          <a:endParaRPr lang="fr-FR"/>
        </a:p>
      </dgm:t>
    </dgm:pt>
    <dgm:pt modelId="{3D88E090-B3BF-4A04-B6F4-7E4A6BD9FAEA}" type="pres">
      <dgm:prSet presAssocID="{041BA17E-922A-4B5D-805D-7EA52065DD8A}" presName="parTrans" presStyleLbl="sibTrans2D1" presStyleIdx="0" presStyleCnt="6"/>
      <dgm:spPr/>
      <dgm:t>
        <a:bodyPr/>
        <a:lstStyle/>
        <a:p>
          <a:endParaRPr lang="fr-FR"/>
        </a:p>
      </dgm:t>
    </dgm:pt>
    <dgm:pt modelId="{F4A987C4-AEEF-4F71-9714-3A1EB53202AF}" type="pres">
      <dgm:prSet presAssocID="{041BA17E-922A-4B5D-805D-7EA52065DD8A}" presName="connectorText" presStyleLbl="sibTrans2D1" presStyleIdx="0" presStyleCnt="6"/>
      <dgm:spPr/>
      <dgm:t>
        <a:bodyPr/>
        <a:lstStyle/>
        <a:p>
          <a:endParaRPr lang="fr-FR"/>
        </a:p>
      </dgm:t>
    </dgm:pt>
    <dgm:pt modelId="{64A9C0EE-426C-4161-9C17-F18B12073A01}" type="pres">
      <dgm:prSet presAssocID="{9C577EA3-5856-4771-A810-B1B6A4AF0123}" presName="node" presStyleLbl="node1" presStyleIdx="0" presStyleCnt="6" custScaleX="181689" custScaleY="92025" custRadScaleRad="111600" custRadScaleInc="-825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1201833-6385-43CB-954E-2C606E6782CC}" type="pres">
      <dgm:prSet presAssocID="{D97C2A76-9F93-405E-88E0-AF5F9F55A43C}" presName="parTrans" presStyleLbl="sibTrans2D1" presStyleIdx="1" presStyleCnt="6"/>
      <dgm:spPr/>
      <dgm:t>
        <a:bodyPr/>
        <a:lstStyle/>
        <a:p>
          <a:endParaRPr lang="fr-FR"/>
        </a:p>
      </dgm:t>
    </dgm:pt>
    <dgm:pt modelId="{705CDED6-6888-4F30-A139-2DA0494C13E6}" type="pres">
      <dgm:prSet presAssocID="{D97C2A76-9F93-405E-88E0-AF5F9F55A43C}" presName="connectorText" presStyleLbl="sibTrans2D1" presStyleIdx="1" presStyleCnt="6"/>
      <dgm:spPr/>
      <dgm:t>
        <a:bodyPr/>
        <a:lstStyle/>
        <a:p>
          <a:endParaRPr lang="fr-FR"/>
        </a:p>
      </dgm:t>
    </dgm:pt>
    <dgm:pt modelId="{AF53C0F5-DB31-4182-B301-92E96A64E8ED}" type="pres">
      <dgm:prSet presAssocID="{746ECF36-81B7-49BF-84E9-119A146D6FF1}" presName="node" presStyleLbl="node1" presStyleIdx="1" presStyleCnt="6" custScaleX="246569" custRadScaleRad="139645" custRadScaleInc="2545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D630B8-3445-47DF-862C-8D7797B8A9B7}" type="pres">
      <dgm:prSet presAssocID="{7E13549F-51F3-41BB-BFFF-A5D400D02BCB}" presName="parTrans" presStyleLbl="sibTrans2D1" presStyleIdx="2" presStyleCnt="6"/>
      <dgm:spPr/>
      <dgm:t>
        <a:bodyPr/>
        <a:lstStyle/>
        <a:p>
          <a:endParaRPr lang="fr-FR"/>
        </a:p>
      </dgm:t>
    </dgm:pt>
    <dgm:pt modelId="{BD1240F5-F5BC-4CCE-B1AE-160F32121D63}" type="pres">
      <dgm:prSet presAssocID="{7E13549F-51F3-41BB-BFFF-A5D400D02BCB}" presName="connectorText" presStyleLbl="sibTrans2D1" presStyleIdx="2" presStyleCnt="6"/>
      <dgm:spPr/>
      <dgm:t>
        <a:bodyPr/>
        <a:lstStyle/>
        <a:p>
          <a:endParaRPr lang="fr-FR"/>
        </a:p>
      </dgm:t>
    </dgm:pt>
    <dgm:pt modelId="{31599F92-E373-42B5-9D2D-B92F329F3178}" type="pres">
      <dgm:prSet presAssocID="{3C99D193-6353-4445-A00F-43A940DABD08}" presName="node" presStyleLbl="node1" presStyleIdx="2" presStyleCnt="6" custScaleX="228695" custRadScaleRad="137778" custRadScaleInc="-3202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B325B2-62B5-4DDB-B295-FFBDAD9E4A13}" type="pres">
      <dgm:prSet presAssocID="{8E73EBD2-209A-47DC-82A8-CE8C3A2FD094}" presName="parTrans" presStyleLbl="sibTrans2D1" presStyleIdx="3" presStyleCnt="6"/>
      <dgm:spPr/>
      <dgm:t>
        <a:bodyPr/>
        <a:lstStyle/>
        <a:p>
          <a:endParaRPr lang="fr-FR"/>
        </a:p>
      </dgm:t>
    </dgm:pt>
    <dgm:pt modelId="{A540725B-66F1-4F83-B6CD-E91491B0077C}" type="pres">
      <dgm:prSet presAssocID="{8E73EBD2-209A-47DC-82A8-CE8C3A2FD094}" presName="connectorText" presStyleLbl="sibTrans2D1" presStyleIdx="3" presStyleCnt="6"/>
      <dgm:spPr/>
      <dgm:t>
        <a:bodyPr/>
        <a:lstStyle/>
        <a:p>
          <a:endParaRPr lang="fr-FR"/>
        </a:p>
      </dgm:t>
    </dgm:pt>
    <dgm:pt modelId="{894111E6-4E15-45E5-B184-9B71B00B8B01}" type="pres">
      <dgm:prSet presAssocID="{18EB84D7-7DE1-4B65-87B5-0935C1A3A57A}" presName="node" presStyleLbl="node1" presStyleIdx="3" presStyleCnt="6" custScaleX="201491" custRadScaleRad="102035" custRadScaleInc="-1795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541474A-F4FE-4B8D-958B-0F8946A7AAD0}" type="pres">
      <dgm:prSet presAssocID="{819A9DFC-3CF4-4ED8-AD09-BB701B252F60}" presName="parTrans" presStyleLbl="sibTrans2D1" presStyleIdx="4" presStyleCnt="6"/>
      <dgm:spPr/>
      <dgm:t>
        <a:bodyPr/>
        <a:lstStyle/>
        <a:p>
          <a:endParaRPr lang="fr-FR"/>
        </a:p>
      </dgm:t>
    </dgm:pt>
    <dgm:pt modelId="{5EF95469-6580-4C75-877A-2F0B40644206}" type="pres">
      <dgm:prSet presAssocID="{819A9DFC-3CF4-4ED8-AD09-BB701B252F60}" presName="connectorText" presStyleLbl="sibTrans2D1" presStyleIdx="4" presStyleCnt="6"/>
      <dgm:spPr/>
      <dgm:t>
        <a:bodyPr/>
        <a:lstStyle/>
        <a:p>
          <a:endParaRPr lang="fr-FR"/>
        </a:p>
      </dgm:t>
    </dgm:pt>
    <dgm:pt modelId="{CC48A4D5-9734-4BAE-88E7-7241071DC327}" type="pres">
      <dgm:prSet presAssocID="{5C1EA3C8-6914-4CF6-AC0F-A9B74054D984}" presName="node" presStyleLbl="node1" presStyleIdx="4" presStyleCnt="6" custScaleX="248952" custRadScaleRad="140024" custRadScaleInc="135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DC3229B-EB83-4A98-BD9A-E5BCAF9E4B92}" type="pres">
      <dgm:prSet presAssocID="{BFA7CE9E-8B29-4495-B5C7-4D4B39D62289}" presName="parTrans" presStyleLbl="sibTrans2D1" presStyleIdx="5" presStyleCnt="6"/>
      <dgm:spPr/>
      <dgm:t>
        <a:bodyPr/>
        <a:lstStyle/>
        <a:p>
          <a:endParaRPr lang="fr-FR"/>
        </a:p>
      </dgm:t>
    </dgm:pt>
    <dgm:pt modelId="{7824D337-9A48-4394-B5E6-AEC96BF23502}" type="pres">
      <dgm:prSet presAssocID="{BFA7CE9E-8B29-4495-B5C7-4D4B39D62289}" presName="connectorText" presStyleLbl="sibTrans2D1" presStyleIdx="5" presStyleCnt="6"/>
      <dgm:spPr/>
      <dgm:t>
        <a:bodyPr/>
        <a:lstStyle/>
        <a:p>
          <a:endParaRPr lang="fr-FR"/>
        </a:p>
      </dgm:t>
    </dgm:pt>
    <dgm:pt modelId="{E37C3635-282A-441C-9694-341535B0EF58}" type="pres">
      <dgm:prSet presAssocID="{8721BFF4-8BBF-4FFC-9CC5-83BC1C2874DD}" presName="node" presStyleLbl="node1" presStyleIdx="5" presStyleCnt="6" custScaleX="200874" custRadScaleRad="143441" custRadScaleInc="-3154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E3F1F7C-84EB-4D45-9440-F1EF593F5213}" type="presOf" srcId="{18EB84D7-7DE1-4B65-87B5-0935C1A3A57A}" destId="{894111E6-4E15-45E5-B184-9B71B00B8B01}" srcOrd="0" destOrd="0" presId="urn:microsoft.com/office/officeart/2005/8/layout/radial5"/>
    <dgm:cxn modelId="{C3BB8E55-40AA-4B2F-B7BE-97C6F6888A5F}" type="presOf" srcId="{041BA17E-922A-4B5D-805D-7EA52065DD8A}" destId="{3D88E090-B3BF-4A04-B6F4-7E4A6BD9FAEA}" srcOrd="0" destOrd="0" presId="urn:microsoft.com/office/officeart/2005/8/layout/radial5"/>
    <dgm:cxn modelId="{870A4AF2-E246-4F4D-ABFA-367E0A477ABB}" srcId="{FC797212-C9CD-45D3-BEEF-A078E75169E3}" destId="{5AE289B2-7A57-4FFB-8422-EC55B026F3D5}" srcOrd="0" destOrd="0" parTransId="{23EE79C0-8C2A-4273-8901-E6562B472CBD}" sibTransId="{BA867A5D-3D83-4730-8612-7DDB096B36AB}"/>
    <dgm:cxn modelId="{5BB33139-EA94-47F4-8982-6E71AA7619B8}" srcId="{5AE289B2-7A57-4FFB-8422-EC55B026F3D5}" destId="{3C99D193-6353-4445-A00F-43A940DABD08}" srcOrd="2" destOrd="0" parTransId="{7E13549F-51F3-41BB-BFFF-A5D400D02BCB}" sibTransId="{F722A357-3F0C-4CE2-B095-943CAC2DB4A0}"/>
    <dgm:cxn modelId="{5BE003CD-7684-45FD-925B-E21AE126DE8B}" type="presOf" srcId="{5C1EA3C8-6914-4CF6-AC0F-A9B74054D984}" destId="{CC48A4D5-9734-4BAE-88E7-7241071DC327}" srcOrd="0" destOrd="0" presId="urn:microsoft.com/office/officeart/2005/8/layout/radial5"/>
    <dgm:cxn modelId="{07E883A2-CAE0-417E-A113-98ABB29DCF59}" type="presOf" srcId="{819A9DFC-3CF4-4ED8-AD09-BB701B252F60}" destId="{5EF95469-6580-4C75-877A-2F0B40644206}" srcOrd="1" destOrd="0" presId="urn:microsoft.com/office/officeart/2005/8/layout/radial5"/>
    <dgm:cxn modelId="{3EDC35E8-5AA6-45CA-BCCB-F9A86B2832EA}" type="presOf" srcId="{7E13549F-51F3-41BB-BFFF-A5D400D02BCB}" destId="{E0D630B8-3445-47DF-862C-8D7797B8A9B7}" srcOrd="0" destOrd="0" presId="urn:microsoft.com/office/officeart/2005/8/layout/radial5"/>
    <dgm:cxn modelId="{ABE70062-93C4-4A72-93FA-3C6FC5672415}" type="presOf" srcId="{3C99D193-6353-4445-A00F-43A940DABD08}" destId="{31599F92-E373-42B5-9D2D-B92F329F3178}" srcOrd="0" destOrd="0" presId="urn:microsoft.com/office/officeart/2005/8/layout/radial5"/>
    <dgm:cxn modelId="{0B36F7E5-5D97-4D08-AF15-E3BBD50B5376}" type="presOf" srcId="{9C577EA3-5856-4771-A810-B1B6A4AF0123}" destId="{64A9C0EE-426C-4161-9C17-F18B12073A01}" srcOrd="0" destOrd="0" presId="urn:microsoft.com/office/officeart/2005/8/layout/radial5"/>
    <dgm:cxn modelId="{21A1DDFD-79DC-4C06-BF01-3DAB85C223FD}" srcId="{5AE289B2-7A57-4FFB-8422-EC55B026F3D5}" destId="{18EB84D7-7DE1-4B65-87B5-0935C1A3A57A}" srcOrd="3" destOrd="0" parTransId="{8E73EBD2-209A-47DC-82A8-CE8C3A2FD094}" sibTransId="{EAE9E790-43CE-45A0-96BE-7B8B57F487A9}"/>
    <dgm:cxn modelId="{3C57D778-C8DE-4EE0-B778-AAF9C00A12CD}" type="presOf" srcId="{8721BFF4-8BBF-4FFC-9CC5-83BC1C2874DD}" destId="{E37C3635-282A-441C-9694-341535B0EF58}" srcOrd="0" destOrd="0" presId="urn:microsoft.com/office/officeart/2005/8/layout/radial5"/>
    <dgm:cxn modelId="{47F5E3FF-9955-42B3-8A3F-4C302C6BE7B7}" type="presOf" srcId="{041BA17E-922A-4B5D-805D-7EA52065DD8A}" destId="{F4A987C4-AEEF-4F71-9714-3A1EB53202AF}" srcOrd="1" destOrd="0" presId="urn:microsoft.com/office/officeart/2005/8/layout/radial5"/>
    <dgm:cxn modelId="{D8A537ED-5F61-4029-9275-7091438C118F}" type="presOf" srcId="{D97C2A76-9F93-405E-88E0-AF5F9F55A43C}" destId="{705CDED6-6888-4F30-A139-2DA0494C13E6}" srcOrd="1" destOrd="0" presId="urn:microsoft.com/office/officeart/2005/8/layout/radial5"/>
    <dgm:cxn modelId="{30E672B2-6A06-443E-91E2-B98555F29520}" srcId="{5AE289B2-7A57-4FFB-8422-EC55B026F3D5}" destId="{5C1EA3C8-6914-4CF6-AC0F-A9B74054D984}" srcOrd="4" destOrd="0" parTransId="{819A9DFC-3CF4-4ED8-AD09-BB701B252F60}" sibTransId="{0B8AA7F6-2796-46D4-ADAC-60DFD58698D6}"/>
    <dgm:cxn modelId="{A9F55B8C-5F3F-4155-9673-2CD831B09359}" type="presOf" srcId="{5AE289B2-7A57-4FFB-8422-EC55B026F3D5}" destId="{15AAB66D-CF9C-4EDC-9592-F731A75E3D39}" srcOrd="0" destOrd="0" presId="urn:microsoft.com/office/officeart/2005/8/layout/radial5"/>
    <dgm:cxn modelId="{1C96EFE8-3EEA-4B35-85A1-DDCE4473FD25}" type="presOf" srcId="{8E73EBD2-209A-47DC-82A8-CE8C3A2FD094}" destId="{E3B325B2-62B5-4DDB-B295-FFBDAD9E4A13}" srcOrd="0" destOrd="0" presId="urn:microsoft.com/office/officeart/2005/8/layout/radial5"/>
    <dgm:cxn modelId="{77920769-18E6-4903-B382-7A0A1DF0DEBF}" type="presOf" srcId="{BFA7CE9E-8B29-4495-B5C7-4D4B39D62289}" destId="{7824D337-9A48-4394-B5E6-AEC96BF23502}" srcOrd="1" destOrd="0" presId="urn:microsoft.com/office/officeart/2005/8/layout/radial5"/>
    <dgm:cxn modelId="{239B9592-6DED-44E7-ABC2-6B91EE465294}" srcId="{5AE289B2-7A57-4FFB-8422-EC55B026F3D5}" destId="{9C577EA3-5856-4771-A810-B1B6A4AF0123}" srcOrd="0" destOrd="0" parTransId="{041BA17E-922A-4B5D-805D-7EA52065DD8A}" sibTransId="{E4C8BA83-D6F0-48EB-93F9-18F8BE6713FB}"/>
    <dgm:cxn modelId="{421DDF4A-80E8-4C14-A33A-EEB6F3A8F088}" srcId="{5AE289B2-7A57-4FFB-8422-EC55B026F3D5}" destId="{746ECF36-81B7-49BF-84E9-119A146D6FF1}" srcOrd="1" destOrd="0" parTransId="{D97C2A76-9F93-405E-88E0-AF5F9F55A43C}" sibTransId="{25669C0E-61DE-44BF-9DBB-CF7EA03D20EA}"/>
    <dgm:cxn modelId="{8041F09D-D73E-4E8F-9355-ACF44E0E6863}" type="presOf" srcId="{BFA7CE9E-8B29-4495-B5C7-4D4B39D62289}" destId="{7DC3229B-EB83-4A98-BD9A-E5BCAF9E4B92}" srcOrd="0" destOrd="0" presId="urn:microsoft.com/office/officeart/2005/8/layout/radial5"/>
    <dgm:cxn modelId="{B13A6845-2221-4266-A530-2FEC01B52E8C}" type="presOf" srcId="{8E73EBD2-209A-47DC-82A8-CE8C3A2FD094}" destId="{A540725B-66F1-4F83-B6CD-E91491B0077C}" srcOrd="1" destOrd="0" presId="urn:microsoft.com/office/officeart/2005/8/layout/radial5"/>
    <dgm:cxn modelId="{F8999353-7148-48E7-8A65-487CB397271C}" type="presOf" srcId="{819A9DFC-3CF4-4ED8-AD09-BB701B252F60}" destId="{A541474A-F4FE-4B8D-958B-0F8946A7AAD0}" srcOrd="0" destOrd="0" presId="urn:microsoft.com/office/officeart/2005/8/layout/radial5"/>
    <dgm:cxn modelId="{F922807A-7198-4629-9D5B-2C99A62B1CC9}" srcId="{5AE289B2-7A57-4FFB-8422-EC55B026F3D5}" destId="{8721BFF4-8BBF-4FFC-9CC5-83BC1C2874DD}" srcOrd="5" destOrd="0" parTransId="{BFA7CE9E-8B29-4495-B5C7-4D4B39D62289}" sibTransId="{4A3DA6F9-7D98-47D7-8680-66A064F7A978}"/>
    <dgm:cxn modelId="{8C257545-6DE9-4058-9662-5C565D98F795}" type="presOf" srcId="{D97C2A76-9F93-405E-88E0-AF5F9F55A43C}" destId="{D1201833-6385-43CB-954E-2C606E6782CC}" srcOrd="0" destOrd="0" presId="urn:microsoft.com/office/officeart/2005/8/layout/radial5"/>
    <dgm:cxn modelId="{7B7418C1-F5DA-4073-816E-2C2D4752807E}" type="presOf" srcId="{FC797212-C9CD-45D3-BEEF-A078E75169E3}" destId="{55864B21-955D-45B2-9D36-9E6540F97C7B}" srcOrd="0" destOrd="0" presId="urn:microsoft.com/office/officeart/2005/8/layout/radial5"/>
    <dgm:cxn modelId="{EBF97F4B-C220-4D44-95F4-6389EBB0A8F5}" type="presOf" srcId="{746ECF36-81B7-49BF-84E9-119A146D6FF1}" destId="{AF53C0F5-DB31-4182-B301-92E96A64E8ED}" srcOrd="0" destOrd="0" presId="urn:microsoft.com/office/officeart/2005/8/layout/radial5"/>
    <dgm:cxn modelId="{FDEE6B01-1174-4627-8B49-CDBDA5F31FEA}" type="presOf" srcId="{7E13549F-51F3-41BB-BFFF-A5D400D02BCB}" destId="{BD1240F5-F5BC-4CCE-B1AE-160F32121D63}" srcOrd="1" destOrd="0" presId="urn:microsoft.com/office/officeart/2005/8/layout/radial5"/>
    <dgm:cxn modelId="{F165908F-6A88-4118-8CFA-9D2BC1D485EA}" type="presParOf" srcId="{55864B21-955D-45B2-9D36-9E6540F97C7B}" destId="{15AAB66D-CF9C-4EDC-9592-F731A75E3D39}" srcOrd="0" destOrd="0" presId="urn:microsoft.com/office/officeart/2005/8/layout/radial5"/>
    <dgm:cxn modelId="{C9C7A7BF-AD64-48B2-8485-55CF3538BD41}" type="presParOf" srcId="{55864B21-955D-45B2-9D36-9E6540F97C7B}" destId="{3D88E090-B3BF-4A04-B6F4-7E4A6BD9FAEA}" srcOrd="1" destOrd="0" presId="urn:microsoft.com/office/officeart/2005/8/layout/radial5"/>
    <dgm:cxn modelId="{1AF41689-A675-40B8-A638-DCE66C9335B7}" type="presParOf" srcId="{3D88E090-B3BF-4A04-B6F4-7E4A6BD9FAEA}" destId="{F4A987C4-AEEF-4F71-9714-3A1EB53202AF}" srcOrd="0" destOrd="0" presId="urn:microsoft.com/office/officeart/2005/8/layout/radial5"/>
    <dgm:cxn modelId="{A3B05248-3646-4678-BF75-A83862B13FBF}" type="presParOf" srcId="{55864B21-955D-45B2-9D36-9E6540F97C7B}" destId="{64A9C0EE-426C-4161-9C17-F18B12073A01}" srcOrd="2" destOrd="0" presId="urn:microsoft.com/office/officeart/2005/8/layout/radial5"/>
    <dgm:cxn modelId="{E607F82F-E0E1-48D0-A486-B1C44040B467}" type="presParOf" srcId="{55864B21-955D-45B2-9D36-9E6540F97C7B}" destId="{D1201833-6385-43CB-954E-2C606E6782CC}" srcOrd="3" destOrd="0" presId="urn:microsoft.com/office/officeart/2005/8/layout/radial5"/>
    <dgm:cxn modelId="{342A0ECF-EC71-4972-A729-778B40F2CF8D}" type="presParOf" srcId="{D1201833-6385-43CB-954E-2C606E6782CC}" destId="{705CDED6-6888-4F30-A139-2DA0494C13E6}" srcOrd="0" destOrd="0" presId="urn:microsoft.com/office/officeart/2005/8/layout/radial5"/>
    <dgm:cxn modelId="{CEFE45CA-3FF9-46EF-BF73-A2E39FCB5072}" type="presParOf" srcId="{55864B21-955D-45B2-9D36-9E6540F97C7B}" destId="{AF53C0F5-DB31-4182-B301-92E96A64E8ED}" srcOrd="4" destOrd="0" presId="urn:microsoft.com/office/officeart/2005/8/layout/radial5"/>
    <dgm:cxn modelId="{B4F6B5FA-8CF0-455E-8A65-1EACD0C1E38E}" type="presParOf" srcId="{55864B21-955D-45B2-9D36-9E6540F97C7B}" destId="{E0D630B8-3445-47DF-862C-8D7797B8A9B7}" srcOrd="5" destOrd="0" presId="urn:microsoft.com/office/officeart/2005/8/layout/radial5"/>
    <dgm:cxn modelId="{215C53C6-7B6D-4D29-8714-2A1554D2EECF}" type="presParOf" srcId="{E0D630B8-3445-47DF-862C-8D7797B8A9B7}" destId="{BD1240F5-F5BC-4CCE-B1AE-160F32121D63}" srcOrd="0" destOrd="0" presId="urn:microsoft.com/office/officeart/2005/8/layout/radial5"/>
    <dgm:cxn modelId="{560BA15D-A462-4FD3-9264-E16A9456B66F}" type="presParOf" srcId="{55864B21-955D-45B2-9D36-9E6540F97C7B}" destId="{31599F92-E373-42B5-9D2D-B92F329F3178}" srcOrd="6" destOrd="0" presId="urn:microsoft.com/office/officeart/2005/8/layout/radial5"/>
    <dgm:cxn modelId="{64502E97-52DB-47C7-BC8F-6A2C7B4FF994}" type="presParOf" srcId="{55864B21-955D-45B2-9D36-9E6540F97C7B}" destId="{E3B325B2-62B5-4DDB-B295-FFBDAD9E4A13}" srcOrd="7" destOrd="0" presId="urn:microsoft.com/office/officeart/2005/8/layout/radial5"/>
    <dgm:cxn modelId="{A289994B-24AC-48C0-9588-465AECF06650}" type="presParOf" srcId="{E3B325B2-62B5-4DDB-B295-FFBDAD9E4A13}" destId="{A540725B-66F1-4F83-B6CD-E91491B0077C}" srcOrd="0" destOrd="0" presId="urn:microsoft.com/office/officeart/2005/8/layout/radial5"/>
    <dgm:cxn modelId="{442C1E30-A0DA-41CC-9D70-A5DE02646327}" type="presParOf" srcId="{55864B21-955D-45B2-9D36-9E6540F97C7B}" destId="{894111E6-4E15-45E5-B184-9B71B00B8B01}" srcOrd="8" destOrd="0" presId="urn:microsoft.com/office/officeart/2005/8/layout/radial5"/>
    <dgm:cxn modelId="{FEC7D99F-8777-4D6C-8F77-58BF4DA1B42A}" type="presParOf" srcId="{55864B21-955D-45B2-9D36-9E6540F97C7B}" destId="{A541474A-F4FE-4B8D-958B-0F8946A7AAD0}" srcOrd="9" destOrd="0" presId="urn:microsoft.com/office/officeart/2005/8/layout/radial5"/>
    <dgm:cxn modelId="{175405BD-0AA4-4CD8-A019-C6C2A865ECDA}" type="presParOf" srcId="{A541474A-F4FE-4B8D-958B-0F8946A7AAD0}" destId="{5EF95469-6580-4C75-877A-2F0B40644206}" srcOrd="0" destOrd="0" presId="urn:microsoft.com/office/officeart/2005/8/layout/radial5"/>
    <dgm:cxn modelId="{698DE42A-5992-420F-87FA-D2789E4AFC23}" type="presParOf" srcId="{55864B21-955D-45B2-9D36-9E6540F97C7B}" destId="{CC48A4D5-9734-4BAE-88E7-7241071DC327}" srcOrd="10" destOrd="0" presId="urn:microsoft.com/office/officeart/2005/8/layout/radial5"/>
    <dgm:cxn modelId="{53125BEB-895F-46FE-A2D2-D655114EBA27}" type="presParOf" srcId="{55864B21-955D-45B2-9D36-9E6540F97C7B}" destId="{7DC3229B-EB83-4A98-BD9A-E5BCAF9E4B92}" srcOrd="11" destOrd="0" presId="urn:microsoft.com/office/officeart/2005/8/layout/radial5"/>
    <dgm:cxn modelId="{3A541DA4-8785-41FC-93D6-9196308E0237}" type="presParOf" srcId="{7DC3229B-EB83-4A98-BD9A-E5BCAF9E4B92}" destId="{7824D337-9A48-4394-B5E6-AEC96BF23502}" srcOrd="0" destOrd="0" presId="urn:microsoft.com/office/officeart/2005/8/layout/radial5"/>
    <dgm:cxn modelId="{E0A53AEF-1666-4210-9C5E-0AA85FD88253}" type="presParOf" srcId="{55864B21-955D-45B2-9D36-9E6540F97C7B}" destId="{E37C3635-282A-441C-9694-341535B0EF58}" srcOrd="12" destOrd="0" presId="urn:microsoft.com/office/officeart/2005/8/layout/radial5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869D0-CE6E-4D80-B033-A9D092B1FAB8}">
      <dsp:nvSpPr>
        <dsp:cNvPr id="0" name=""/>
        <dsp:cNvSpPr/>
      </dsp:nvSpPr>
      <dsp:spPr>
        <a:xfrm>
          <a:off x="1391830" y="743489"/>
          <a:ext cx="1350785" cy="1243735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Arial Narrow" pitchFamily="34" charset="0"/>
            </a:rPr>
            <a:t>PRINCIPAL MEANS</a:t>
          </a:r>
          <a:endParaRPr lang="fr-FR" sz="1400" kern="1200" dirty="0"/>
        </a:p>
      </dsp:txBody>
      <dsp:txXfrm>
        <a:off x="1655397" y="1034828"/>
        <a:ext cx="823651" cy="639305"/>
      </dsp:txXfrm>
    </dsp:sp>
    <dsp:sp modelId="{C5529EF9-9D1E-4213-A76F-03E0D4B37BEC}">
      <dsp:nvSpPr>
        <dsp:cNvPr id="0" name=""/>
        <dsp:cNvSpPr/>
      </dsp:nvSpPr>
      <dsp:spPr>
        <a:xfrm>
          <a:off x="1363276" y="558792"/>
          <a:ext cx="1661466" cy="1661466"/>
        </a:xfrm>
        <a:prstGeom prst="circularArrow">
          <a:avLst>
            <a:gd name="adj1" fmla="val 4878"/>
            <a:gd name="adj2" fmla="val 312630"/>
            <a:gd name="adj3" fmla="val 2968451"/>
            <a:gd name="adj4" fmla="val 15477077"/>
            <a:gd name="adj5" fmla="val 569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AB66D-CF9C-4EDC-9592-F731A75E3D39}">
      <dsp:nvSpPr>
        <dsp:cNvPr id="0" name=""/>
        <dsp:cNvSpPr/>
      </dsp:nvSpPr>
      <dsp:spPr>
        <a:xfrm>
          <a:off x="1882325" y="936571"/>
          <a:ext cx="1131014" cy="8700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rPr>
            <a:t>PHYSICAL CRETARIA</a:t>
          </a:r>
          <a:endParaRPr lang="fr-FR" sz="1200" b="1" kern="1200" dirty="0">
            <a:solidFill>
              <a:srgbClr val="00B050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2047958" y="1063980"/>
        <a:ext cx="799748" cy="615185"/>
      </dsp:txXfrm>
    </dsp:sp>
    <dsp:sp modelId="{3D88E090-B3BF-4A04-B6F4-7E4A6BD9FAEA}">
      <dsp:nvSpPr>
        <dsp:cNvPr id="0" name=""/>
        <dsp:cNvSpPr/>
      </dsp:nvSpPr>
      <dsp:spPr>
        <a:xfrm rot="16036934">
          <a:off x="2350189" y="683576"/>
          <a:ext cx="141716" cy="2474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 rot="10800000">
        <a:off x="2372454" y="754309"/>
        <a:ext cx="99201" cy="148495"/>
      </dsp:txXfrm>
    </dsp:sp>
    <dsp:sp modelId="{64A9C0EE-426C-4161-9C17-F18B12073A01}">
      <dsp:nvSpPr>
        <dsp:cNvPr id="0" name=""/>
        <dsp:cNvSpPr/>
      </dsp:nvSpPr>
      <dsp:spPr>
        <a:xfrm>
          <a:off x="1737347" y="0"/>
          <a:ext cx="1322551" cy="66986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latin typeface="Cambria" panose="02040503050406030204" pitchFamily="18" charset="0"/>
              <a:ea typeface="Cambria" panose="02040503050406030204" pitchFamily="18" charset="0"/>
            </a:rPr>
            <a:t>HABITABILITY</a:t>
          </a:r>
          <a:endParaRPr lang="fr-FR" sz="1000" b="1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1931030" y="98100"/>
        <a:ext cx="935185" cy="473669"/>
      </dsp:txXfrm>
    </dsp:sp>
    <dsp:sp modelId="{D1201833-6385-43CB-954E-2C606E6782CC}">
      <dsp:nvSpPr>
        <dsp:cNvPr id="0" name=""/>
        <dsp:cNvSpPr/>
      </dsp:nvSpPr>
      <dsp:spPr>
        <a:xfrm rot="20258226">
          <a:off x="3007937" y="980892"/>
          <a:ext cx="177433" cy="2474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3009939" y="1040517"/>
        <a:ext cx="124203" cy="148495"/>
      </dsp:txXfrm>
    </dsp:sp>
    <dsp:sp modelId="{AF53C0F5-DB31-4182-B301-92E96A64E8ED}">
      <dsp:nvSpPr>
        <dsp:cNvPr id="0" name=""/>
        <dsp:cNvSpPr/>
      </dsp:nvSpPr>
      <dsp:spPr>
        <a:xfrm>
          <a:off x="3142019" y="465298"/>
          <a:ext cx="1247976" cy="72792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Cambria" panose="02040503050406030204" pitchFamily="18" charset="0"/>
              <a:ea typeface="Cambria" panose="02040503050406030204" pitchFamily="18" charset="0"/>
            </a:rPr>
            <a:t>Enough living space per person</a:t>
          </a:r>
          <a:endParaRPr lang="fr-FR" sz="12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3324781" y="571899"/>
        <a:ext cx="882452" cy="514718"/>
      </dsp:txXfrm>
    </dsp:sp>
    <dsp:sp modelId="{E0D630B8-3445-47DF-862C-8D7797B8A9B7}">
      <dsp:nvSpPr>
        <dsp:cNvPr id="0" name=""/>
        <dsp:cNvSpPr/>
      </dsp:nvSpPr>
      <dsp:spPr>
        <a:xfrm rot="1223586">
          <a:off x="3014809" y="1488646"/>
          <a:ext cx="161612" cy="2474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3016328" y="1529698"/>
        <a:ext cx="113128" cy="148495"/>
      </dsp:txXfrm>
    </dsp:sp>
    <dsp:sp modelId="{31599F92-E373-42B5-9D2D-B92F329F3178}">
      <dsp:nvSpPr>
        <dsp:cNvPr id="0" name=""/>
        <dsp:cNvSpPr/>
      </dsp:nvSpPr>
      <dsp:spPr>
        <a:xfrm>
          <a:off x="3147008" y="1497656"/>
          <a:ext cx="1237996" cy="7279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Cambria" panose="02040503050406030204" pitchFamily="18" charset="0"/>
              <a:ea typeface="Cambria" panose="02040503050406030204" pitchFamily="18" charset="0"/>
            </a:rPr>
            <a:t>Proper ventilation and lighting</a:t>
          </a:r>
          <a:endParaRPr lang="fr-FR" sz="12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3328308" y="1604257"/>
        <a:ext cx="875396" cy="514718"/>
      </dsp:txXfrm>
    </dsp:sp>
    <dsp:sp modelId="{E3B325B2-62B5-4DDB-B295-FFBDAD9E4A13}">
      <dsp:nvSpPr>
        <dsp:cNvPr id="0" name=""/>
        <dsp:cNvSpPr/>
      </dsp:nvSpPr>
      <dsp:spPr>
        <a:xfrm rot="5400000">
          <a:off x="2389068" y="1790377"/>
          <a:ext cx="117527" cy="2474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2406697" y="1822247"/>
        <a:ext cx="82269" cy="148495"/>
      </dsp:txXfrm>
    </dsp:sp>
    <dsp:sp modelId="{894111E6-4E15-45E5-B184-9B71B00B8B01}">
      <dsp:nvSpPr>
        <dsp:cNvPr id="0" name=""/>
        <dsp:cNvSpPr/>
      </dsp:nvSpPr>
      <dsp:spPr>
        <a:xfrm>
          <a:off x="1857324" y="2028324"/>
          <a:ext cx="1181014" cy="72792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Cambria" panose="02040503050406030204" pitchFamily="18" charset="0"/>
              <a:ea typeface="Cambria" panose="02040503050406030204" pitchFamily="18" charset="0"/>
            </a:rPr>
            <a:t>Electricity and gas</a:t>
          </a:r>
          <a:endParaRPr lang="fr-FR" sz="12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2030279" y="2134925"/>
        <a:ext cx="835104" cy="514718"/>
      </dsp:txXfrm>
    </dsp:sp>
    <dsp:sp modelId="{A541474A-F4FE-4B8D-958B-0F8946A7AAD0}">
      <dsp:nvSpPr>
        <dsp:cNvPr id="0" name=""/>
        <dsp:cNvSpPr/>
      </dsp:nvSpPr>
      <dsp:spPr>
        <a:xfrm rot="9244746">
          <a:off x="1737484" y="1550409"/>
          <a:ext cx="175561" cy="2474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 rot="10800000">
        <a:off x="1787503" y="1588397"/>
        <a:ext cx="122893" cy="148495"/>
      </dsp:txXfrm>
    </dsp:sp>
    <dsp:sp modelId="{CC48A4D5-9734-4BAE-88E7-7241071DC327}">
      <dsp:nvSpPr>
        <dsp:cNvPr id="0" name=""/>
        <dsp:cNvSpPr/>
      </dsp:nvSpPr>
      <dsp:spPr>
        <a:xfrm>
          <a:off x="467257" y="1632377"/>
          <a:ext cx="1390233" cy="72792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Cambria" panose="02040503050406030204" pitchFamily="18" charset="0"/>
              <a:ea typeface="Cambria" panose="02040503050406030204" pitchFamily="18" charset="0"/>
            </a:rPr>
            <a:t>Access to clean water and sanitation</a:t>
          </a:r>
          <a:endParaRPr lang="fr-FR" sz="12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670852" y="1738978"/>
        <a:ext cx="983043" cy="514718"/>
      </dsp:txXfrm>
    </dsp:sp>
    <dsp:sp modelId="{7DC3229B-EB83-4A98-BD9A-E5BCAF9E4B92}">
      <dsp:nvSpPr>
        <dsp:cNvPr id="0" name=""/>
        <dsp:cNvSpPr/>
      </dsp:nvSpPr>
      <dsp:spPr>
        <a:xfrm rot="12032190">
          <a:off x="1659362" y="991113"/>
          <a:ext cx="206382" cy="2474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 rot="10800000">
        <a:off x="1719310" y="1051472"/>
        <a:ext cx="144467" cy="148495"/>
      </dsp:txXfrm>
    </dsp:sp>
    <dsp:sp modelId="{E37C3635-282A-441C-9694-341535B0EF58}">
      <dsp:nvSpPr>
        <dsp:cNvPr id="0" name=""/>
        <dsp:cNvSpPr/>
      </dsp:nvSpPr>
      <dsp:spPr>
        <a:xfrm>
          <a:off x="496777" y="493993"/>
          <a:ext cx="1159963" cy="72792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Cambria" panose="02040503050406030204" pitchFamily="18" charset="0"/>
              <a:ea typeface="Cambria" panose="02040503050406030204" pitchFamily="18" charset="0"/>
            </a:rPr>
            <a:t>Structural safety</a:t>
          </a:r>
          <a:endParaRPr lang="fr-FR" sz="12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666650" y="600594"/>
        <a:ext cx="820217" cy="514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A053B-0284-41FF-B3D4-4698E885AD24}" type="datetimeFigureOut">
              <a:rPr lang="fr-FR" smtClean="0"/>
              <a:pPr/>
              <a:t>17/04/2025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EEEBB-95AF-4D8B-9677-2C8F46769C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25717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51435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77152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102870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128587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EEEBB-95AF-4D8B-9677-2C8F46769C96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17900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EEEBB-95AF-4D8B-9677-2C8F46769C96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EEEBB-95AF-4D8B-9677-2C8F46769C96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sz="9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EEEBB-95AF-4D8B-9677-2C8F46769C96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EEEBB-95AF-4D8B-9677-2C8F46769C96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Monitoring </a:t>
            </a:r>
            <a:r>
              <a:rPr lang="fr-FR" dirty="0" err="1" smtClean="0"/>
              <a:t>agencies</a:t>
            </a:r>
            <a:r>
              <a:rPr lang="fr-FR" dirty="0" smtClean="0"/>
              <a:t> to </a:t>
            </a:r>
            <a:r>
              <a:rPr lang="fr-FR" dirty="0" err="1" smtClean="0"/>
              <a:t>ensure</a:t>
            </a:r>
            <a:r>
              <a:rPr lang="fr-FR" dirty="0" smtClean="0"/>
              <a:t> </a:t>
            </a:r>
            <a:r>
              <a:rPr lang="fr-FR" dirty="0" err="1" smtClean="0"/>
              <a:t>quality</a:t>
            </a:r>
            <a:r>
              <a:rPr lang="fr-FR" dirty="0" smtClean="0"/>
              <a:t> and </a:t>
            </a:r>
            <a:r>
              <a:rPr lang="fr-FR" dirty="0" err="1" smtClean="0"/>
              <a:t>fair</a:t>
            </a:r>
            <a:r>
              <a:rPr lang="fr-FR" dirty="0" smtClean="0"/>
              <a:t> distribution.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EEEBB-95AF-4D8B-9677-2C8F46769C96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EEEBB-95AF-4D8B-9677-2C8F46769C96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8EEEBB-95AF-4D8B-9677-2C8F46769C96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32078" y="1006528"/>
            <a:ext cx="4896882" cy="69451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64156" y="1836050"/>
            <a:ext cx="4032727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9A4A-1E14-46AB-BD98-42ABB4C05D1D}" type="datetime1">
              <a:rPr lang="fr-FR" smtClean="0"/>
              <a:pPr/>
              <a:t>17/04/2025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63D5-4D55-47FF-A588-FD6E442618B2}" type="datetime1">
              <a:rPr lang="fr-FR" smtClean="0"/>
              <a:pPr/>
              <a:t>17/04/2025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76752" y="129754"/>
            <a:ext cx="1296234" cy="27645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8052" y="129754"/>
            <a:ext cx="3792683" cy="27645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BD02-B79A-4910-BA77-CB7A9F6EC323}" type="datetime1">
              <a:rPr lang="fr-FR" smtClean="0"/>
              <a:pPr/>
              <a:t>17/04/2025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262C7-7C51-4972-8FDB-DE53D6C7DC0B}" type="datetime1">
              <a:rPr lang="fr-FR" smtClean="0"/>
              <a:pPr/>
              <a:t>17/04/2025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5082" y="2082057"/>
            <a:ext cx="4896882" cy="643517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5082" y="1373288"/>
            <a:ext cx="4896882" cy="708769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4E7E2-D682-48A0-B3C9-4CA212375B2E}" type="datetime1">
              <a:rPr lang="fr-FR" smtClean="0"/>
              <a:pPr/>
              <a:t>17/04/2025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8052" y="756021"/>
            <a:ext cx="2544458" cy="213830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928528" y="756021"/>
            <a:ext cx="2544458" cy="213830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CF27-F3AC-462F-B271-9A07F2EDDFD6}" type="datetime1">
              <a:rPr lang="fr-FR" smtClean="0"/>
              <a:pPr/>
              <a:t>17/04/2025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88052" y="725270"/>
            <a:ext cx="2545459" cy="30225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175" indent="0">
              <a:buNone/>
              <a:defRPr sz="1100" b="1"/>
            </a:lvl2pPr>
            <a:lvl3pPr marL="514350" indent="0">
              <a:buNone/>
              <a:defRPr sz="100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8052" y="1027528"/>
            <a:ext cx="2545459" cy="1866801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926528" y="725270"/>
            <a:ext cx="2546459" cy="30225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175" indent="0">
              <a:buNone/>
              <a:defRPr sz="1100" b="1"/>
            </a:lvl2pPr>
            <a:lvl3pPr marL="514350" indent="0">
              <a:buNone/>
              <a:defRPr sz="100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926528" y="1027528"/>
            <a:ext cx="2546459" cy="1866801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EA55-CD2D-4A13-89F2-0E0F6AF7D278}" type="datetime1">
              <a:rPr lang="fr-FR" smtClean="0"/>
              <a:pPr/>
              <a:t>17/04/2025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61DFF-E60F-4650-BBA5-1321035C81FC}" type="datetime1">
              <a:rPr lang="fr-FR" smtClean="0"/>
              <a:pPr/>
              <a:t>17/04/2025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318B1-79C1-4D8C-86C6-D49E77F4B571}" type="datetime1">
              <a:rPr lang="fr-FR" smtClean="0"/>
              <a:pPr/>
              <a:t>17/04/2025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8052" y="129003"/>
            <a:ext cx="1895342" cy="549015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52406" y="129004"/>
            <a:ext cx="3220580" cy="27653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88052" y="678019"/>
            <a:ext cx="1895342" cy="2216310"/>
          </a:xfrm>
        </p:spPr>
        <p:txBody>
          <a:bodyPr/>
          <a:lstStyle>
            <a:lvl1pPr marL="0" indent="0">
              <a:buNone/>
              <a:defRPr sz="800"/>
            </a:lvl1pPr>
            <a:lvl2pPr marL="257175" indent="0">
              <a:buNone/>
              <a:defRPr sz="700"/>
            </a:lvl2pPr>
            <a:lvl3pPr marL="514350" indent="0">
              <a:buNone/>
              <a:defRPr sz="600"/>
            </a:lvl3pPr>
            <a:lvl4pPr marL="771525" indent="0">
              <a:buNone/>
              <a:defRPr sz="500"/>
            </a:lvl4pPr>
            <a:lvl5pPr marL="1028700" indent="0">
              <a:buNone/>
              <a:defRPr sz="500"/>
            </a:lvl5pPr>
            <a:lvl6pPr marL="1285875" indent="0">
              <a:buNone/>
              <a:defRPr sz="500"/>
            </a:lvl6pPr>
            <a:lvl7pPr marL="1543050" indent="0">
              <a:buNone/>
              <a:defRPr sz="500"/>
            </a:lvl7pPr>
            <a:lvl8pPr marL="1800225" indent="0">
              <a:buNone/>
              <a:defRPr sz="500"/>
            </a:lvl8pPr>
            <a:lvl9pPr marL="2057400" indent="0">
              <a:buNone/>
              <a:defRPr sz="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77FA3-77AB-413E-ABA4-B0F88E79CE75}" type="datetime1">
              <a:rPr lang="fr-FR" smtClean="0"/>
              <a:pPr/>
              <a:t>17/04/2025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29204" y="2268061"/>
            <a:ext cx="3456623" cy="267758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29204" y="289508"/>
            <a:ext cx="3456623" cy="1944053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600"/>
            </a:lvl2pPr>
            <a:lvl3pPr marL="514350" indent="0">
              <a:buNone/>
              <a:defRPr sz="1400"/>
            </a:lvl3pPr>
            <a:lvl4pPr marL="771525" indent="0">
              <a:buNone/>
              <a:defRPr sz="1100"/>
            </a:lvl4pPr>
            <a:lvl5pPr marL="1028700" indent="0">
              <a:buNone/>
              <a:defRPr sz="1100"/>
            </a:lvl5pPr>
            <a:lvl6pPr marL="1285875" indent="0">
              <a:buNone/>
              <a:defRPr sz="1100"/>
            </a:lvl6pPr>
            <a:lvl7pPr marL="1543050" indent="0">
              <a:buNone/>
              <a:defRPr sz="1100"/>
            </a:lvl7pPr>
            <a:lvl8pPr marL="1800225" indent="0">
              <a:buNone/>
              <a:defRPr sz="1100"/>
            </a:lvl8pPr>
            <a:lvl9pPr marL="2057400" indent="0">
              <a:buNone/>
              <a:defRPr sz="11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29204" y="2535819"/>
            <a:ext cx="3456623" cy="380260"/>
          </a:xfrm>
        </p:spPr>
        <p:txBody>
          <a:bodyPr/>
          <a:lstStyle>
            <a:lvl1pPr marL="0" indent="0">
              <a:buNone/>
              <a:defRPr sz="800"/>
            </a:lvl1pPr>
            <a:lvl2pPr marL="257175" indent="0">
              <a:buNone/>
              <a:defRPr sz="700"/>
            </a:lvl2pPr>
            <a:lvl3pPr marL="514350" indent="0">
              <a:buNone/>
              <a:defRPr sz="600"/>
            </a:lvl3pPr>
            <a:lvl4pPr marL="771525" indent="0">
              <a:buNone/>
              <a:defRPr sz="500"/>
            </a:lvl4pPr>
            <a:lvl5pPr marL="1028700" indent="0">
              <a:buNone/>
              <a:defRPr sz="500"/>
            </a:lvl5pPr>
            <a:lvl6pPr marL="1285875" indent="0">
              <a:buNone/>
              <a:defRPr sz="500"/>
            </a:lvl6pPr>
            <a:lvl7pPr marL="1543050" indent="0">
              <a:buNone/>
              <a:defRPr sz="500"/>
            </a:lvl7pPr>
            <a:lvl8pPr marL="1800225" indent="0">
              <a:buNone/>
              <a:defRPr sz="500"/>
            </a:lvl8pPr>
            <a:lvl9pPr marL="2057400" indent="0">
              <a:buNone/>
              <a:defRPr sz="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608F-35E1-4EFD-BFF9-CA359179E86F}" type="datetime1">
              <a:rPr lang="fr-FR" smtClean="0"/>
              <a:pPr/>
              <a:t>17/04/2025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88052" y="129754"/>
            <a:ext cx="5184934" cy="540015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88052" y="756021"/>
            <a:ext cx="5184934" cy="2138308"/>
          </a:xfrm>
          <a:prstGeom prst="rect">
            <a:avLst/>
          </a:prstGeom>
        </p:spPr>
        <p:txBody>
          <a:bodyPr vert="horz" lIns="51435" tIns="25718" rIns="51435" bIns="25718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88052" y="3003082"/>
            <a:ext cx="1344242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53CBB-8B3F-4F34-AF66-47E3AF18DBEF}" type="datetime1">
              <a:rPr lang="fr-FR" smtClean="0"/>
              <a:pPr/>
              <a:t>17/04/2025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68355" y="3003082"/>
            <a:ext cx="1824329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128744" y="3003082"/>
            <a:ext cx="1344242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442A1-50E9-4B3A-AB0C-913EA638D1A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>
    <p:dissolv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514350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51435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09" indent="-160734" algn="l" defTabSz="51435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890" y="0"/>
            <a:ext cx="900148" cy="6412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6774" y="123144"/>
            <a:ext cx="4536754" cy="434805"/>
          </a:xfrm>
        </p:spPr>
        <p:txBody>
          <a:bodyPr>
            <a:normAutofit fontScale="90000"/>
          </a:bodyPr>
          <a:lstStyle/>
          <a:p>
            <a:pPr marL="102870"/>
            <a:r>
              <a:rPr lang="fr-FR" altLang="fr-FR" sz="1400" dirty="0"/>
              <a:t/>
            </a:r>
            <a:br>
              <a:rPr lang="fr-FR" altLang="fr-FR" sz="1400" dirty="0"/>
            </a:br>
            <a:endParaRPr lang="fr-FR" sz="14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521407" y="769533"/>
            <a:ext cx="4854327" cy="850511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endParaRPr lang="fr-FR" sz="500" b="1" dirty="0" smtClean="0"/>
          </a:p>
          <a:p>
            <a:pPr algn="ctr"/>
            <a:endParaRPr lang="fr-FR" sz="100" b="1" dirty="0" smtClean="0"/>
          </a:p>
          <a:p>
            <a:pPr algn="ctr"/>
            <a:r>
              <a:rPr lang="en-US" sz="1800" b="1" dirty="0" smtClean="0">
                <a:solidFill>
                  <a:schemeClr val="bg1"/>
                </a:solidFill>
              </a:rPr>
              <a:t>Experiences and Perspectives of Algeria regarding decent housing policy.</a:t>
            </a:r>
            <a:endParaRPr lang="fr-FR" sz="1800" dirty="0">
              <a:solidFill>
                <a:schemeClr val="bg1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948306" y="1853479"/>
            <a:ext cx="4000528" cy="1588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23411" cy="6412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Rectangle 11"/>
          <p:cNvSpPr/>
          <p:nvPr/>
        </p:nvSpPr>
        <p:spPr>
          <a:xfrm>
            <a:off x="566774" y="1834358"/>
            <a:ext cx="4618001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 smtClean="0"/>
          </a:p>
          <a:p>
            <a:pPr algn="ctr"/>
            <a:r>
              <a:rPr lang="en-US" sz="1200" dirty="0" smtClean="0"/>
              <a:t> </a:t>
            </a:r>
            <a:r>
              <a:rPr lang="en-US" sz="1200" b="1" dirty="0" smtClean="0">
                <a:solidFill>
                  <a:schemeClr val="accent2"/>
                </a:solidFill>
              </a:rPr>
              <a:t>THE 24TH MEETING OF THE COMCEC </a:t>
            </a:r>
          </a:p>
          <a:p>
            <a:pPr algn="ctr"/>
            <a:r>
              <a:rPr lang="fr-FR" sz="1200" b="1" dirty="0" smtClean="0">
                <a:solidFill>
                  <a:schemeClr val="accent2"/>
                </a:solidFill>
              </a:rPr>
              <a:t>POVERTY ALLEVIATION WORKING GROUP </a:t>
            </a:r>
          </a:p>
          <a:p>
            <a:pPr algn="ctr"/>
            <a:r>
              <a:rPr lang="en-US" sz="1400" b="1" dirty="0" smtClean="0"/>
              <a:t>(April 24th, 2025, Virtual Meeting)</a:t>
            </a:r>
          </a:p>
          <a:p>
            <a:pPr algn="ctr"/>
            <a:r>
              <a:rPr lang="en-US" sz="1400" b="1" i="1" dirty="0" smtClean="0"/>
              <a:t>“</a:t>
            </a:r>
            <a:r>
              <a:rPr lang="en-US" sz="1400" b="1" i="1" dirty="0" smtClean="0">
                <a:solidFill>
                  <a:srgbClr val="00B050"/>
                </a:solidFill>
              </a:rPr>
              <a:t>Decent Housing for the Poor in the OIC Member Countries</a:t>
            </a:r>
            <a:r>
              <a:rPr lang="en-US" sz="1400" b="1" i="1" dirty="0" smtClean="0"/>
              <a:t>” </a:t>
            </a:r>
            <a:endParaRPr lang="fr-FR" sz="1400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51183310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"/>
            <a:ext cx="5761038" cy="323899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51435" tIns="25718" rIns="51435" bIns="25718" rtlCol="0" anchor="t">
            <a:normAutofit/>
          </a:bodyPr>
          <a:lstStyle/>
          <a:p>
            <a:r>
              <a:rPr lang="fr-FR" sz="1400" b="1" dirty="0" err="1">
                <a:solidFill>
                  <a:srgbClr val="00B050"/>
                </a:solidFill>
              </a:rPr>
              <a:t>Assisted</a:t>
            </a:r>
            <a:r>
              <a:rPr lang="fr-FR" sz="1400" b="1" dirty="0">
                <a:solidFill>
                  <a:srgbClr val="00B050"/>
                </a:solidFill>
              </a:rPr>
              <a:t> Promotionnel </a:t>
            </a:r>
            <a:r>
              <a:rPr lang="fr-FR" sz="1400" b="1" dirty="0" err="1">
                <a:solidFill>
                  <a:srgbClr val="00B050"/>
                </a:solidFill>
              </a:rPr>
              <a:t>Housing</a:t>
            </a:r>
            <a:r>
              <a:rPr lang="fr-FR" sz="1400" b="1" dirty="0">
                <a:solidFill>
                  <a:srgbClr val="00B050"/>
                </a:solidFill>
              </a:rPr>
              <a:t> (LPA)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65875" y="539924"/>
            <a:ext cx="5378940" cy="72293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Target population</a:t>
            </a:r>
            <a:r>
              <a:rPr lang="fr-FR" sz="1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n-US" sz="1200" dirty="0" smtClean="0"/>
              <a:t>this type of housing is intended to households whose revenue is included between one and six-fold the Guaranteed National Minimum Wage and 1% interest-rate rebate of loans granted by banks</a:t>
            </a:r>
            <a:endParaRPr lang="fr-FR" sz="12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65875" y="1477168"/>
            <a:ext cx="5378940" cy="121444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2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</a:t>
            </a:r>
            <a:r>
              <a:rPr lang="fr-FR" sz="1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enifits</a:t>
            </a:r>
            <a:r>
              <a:rPr lang="fr-FR" sz="1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r>
              <a:rPr lang="en-US" sz="1200" dirty="0" smtClean="0"/>
              <a:t> </a:t>
            </a:r>
          </a:p>
          <a:p>
            <a:pPr algn="just">
              <a:buFontTx/>
              <a:buChar char="-"/>
            </a:pPr>
            <a:r>
              <a:rPr lang="en-US" sz="1200" dirty="0" smtClean="0"/>
              <a:t>financial package combining financial aid from the State, personal contribution, subsidized bank credit 1%)</a:t>
            </a:r>
            <a:r>
              <a:rPr lang="fr-FR" sz="1200" b="1" dirty="0" smtClean="0">
                <a:latin typeface="Cambria" panose="02040503050406030204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1200" dirty="0" smtClean="0"/>
              <a:t>intended for home ownership via an off-plan contract.</a:t>
            </a:r>
            <a:endParaRPr lang="fr-FR" sz="1200" b="1" dirty="0" smtClean="0">
              <a:latin typeface="Cambria" panose="02040503050406030204" pitchFamily="18" charset="0"/>
            </a:endParaRPr>
          </a:p>
          <a:p>
            <a:pPr algn="just">
              <a:buFontTx/>
              <a:buChar char="-"/>
            </a:pPr>
            <a:endParaRPr lang="fr-FR" sz="12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07" y="19729"/>
            <a:ext cx="5688831" cy="35497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51435" tIns="25718" rIns="51435" bIns="25718" rtlCol="0" anchor="t">
            <a:normAutofit/>
          </a:bodyPr>
          <a:lstStyle/>
          <a:p>
            <a:r>
              <a:rPr lang="fr-FR" sz="1400" b="1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Rural </a:t>
            </a:r>
            <a:r>
              <a:rPr lang="fr-FR" sz="1400" b="1" dirty="0" err="1">
                <a:solidFill>
                  <a:srgbClr val="00B050"/>
                </a:solidFill>
                <a:latin typeface="+mn-lt"/>
                <a:ea typeface="+mn-ea"/>
                <a:cs typeface="+mn-cs"/>
              </a:rPr>
              <a:t>Housing</a:t>
            </a:r>
            <a:r>
              <a:rPr lang="fr-FR" sz="1400" b="1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 Programs (HR)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165875" y="405598"/>
            <a:ext cx="5429288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fr-FR" sz="1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Target population</a:t>
            </a:r>
            <a:r>
              <a:rPr lang="fr-FR" sz="1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n-US" sz="1200" dirty="0" smtClean="0">
                <a:latin typeface="Arial Narrow" pitchFamily="34" charset="0"/>
              </a:rPr>
              <a:t>this type of housing planned in the rural area is intended for households whose revenue is inferior or equal to the Guaranteed National Minimum Wage six-fold. It benefits from a direct assistance and 1% interest-rate rebate of interest rate of loans granted by banks.</a:t>
            </a:r>
            <a:endParaRPr lang="fr-FR" sz="1200" dirty="0">
              <a:latin typeface="Arial Narrow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65875" y="1548606"/>
            <a:ext cx="5429288" cy="114300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Benifits</a:t>
            </a:r>
            <a:r>
              <a:rPr lang="fr-FR" sz="1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</a:p>
          <a:p>
            <a:pPr algn="just"/>
            <a:r>
              <a:rPr lang="fr-FR" sz="1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provides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Financial support for the construction or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renovation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of rural homes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using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local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materials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en-US" sz="1200" dirty="0" smtClean="0">
                <a:latin typeface="Arial Narrow" pitchFamily="34" charset="0"/>
              </a:rPr>
              <a:t>with technical assistance from local housing services,</a:t>
            </a:r>
          </a:p>
          <a:p>
            <a:pPr algn="just"/>
            <a:endParaRPr lang="fr-FR" sz="1200" dirty="0" smtClean="0">
              <a:latin typeface="Arial Narrow" pitchFamily="34" charset="0"/>
              <a:ea typeface="Cambria" panose="02040503050406030204" pitchFamily="18" charset="0"/>
            </a:endParaRPr>
          </a:p>
          <a:p>
            <a:pPr algn="just"/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-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Community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developpement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: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improve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living conditions in rural areas,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promoting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balanced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regional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development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. </a:t>
            </a:r>
            <a:endParaRPr lang="fr-FR" sz="1200" dirty="0">
              <a:latin typeface="Arial Narrow" pitchFamily="34" charset="0"/>
              <a:ea typeface="Cambria" panose="02040503050406030204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19846"/>
            <a:ext cx="5724934" cy="50006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51435" tIns="25718" rIns="51435" bIns="25718" rtlCol="0" anchor="t">
            <a:normAutofit/>
          </a:bodyPr>
          <a:lstStyle/>
          <a:p>
            <a:r>
              <a:rPr lang="fr-FR" sz="1400" b="1" dirty="0">
                <a:solidFill>
                  <a:srgbClr val="00B050"/>
                </a:solidFill>
                <a:latin typeface="Arial Narrow" pitchFamily="34" charset="0"/>
              </a:rPr>
              <a:t>Self-</a:t>
            </a:r>
            <a:r>
              <a:rPr lang="fr-FR" sz="1400" b="1" dirty="0" err="1">
                <a:solidFill>
                  <a:srgbClr val="00B050"/>
                </a:solidFill>
                <a:latin typeface="Arial Narrow" pitchFamily="34" charset="0"/>
              </a:rPr>
              <a:t>build</a:t>
            </a:r>
            <a:r>
              <a:rPr lang="fr-FR" sz="1400" b="1" dirty="0">
                <a:solidFill>
                  <a:srgbClr val="00B050"/>
                </a:solidFill>
                <a:latin typeface="Arial Narrow" pitchFamily="34" charset="0"/>
              </a:rPr>
              <a:t> social subdivision </a:t>
            </a:r>
            <a:r>
              <a:rPr lang="fr-FR" sz="1400" b="1" dirty="0" err="1">
                <a:solidFill>
                  <a:srgbClr val="00B050"/>
                </a:solidFill>
                <a:latin typeface="Arial Narrow" pitchFamily="34" charset="0"/>
              </a:rPr>
              <a:t>projects</a:t>
            </a:r>
            <a:r>
              <a:rPr lang="fr-FR" sz="1400" b="1" dirty="0">
                <a:solidFill>
                  <a:srgbClr val="00B050"/>
                </a:solidFill>
                <a:latin typeface="Arial Narrow" pitchFamily="34" charset="0"/>
              </a:rPr>
              <a:t> in </a:t>
            </a:r>
            <a:r>
              <a:rPr lang="fr-FR" sz="1400" b="1" dirty="0" err="1">
                <a:solidFill>
                  <a:srgbClr val="00B050"/>
                </a:solidFill>
                <a:latin typeface="Arial Narrow" pitchFamily="34" charset="0"/>
              </a:rPr>
              <a:t>south</a:t>
            </a:r>
            <a:r>
              <a:rPr lang="fr-FR" sz="1400" b="1" dirty="0">
                <a:solidFill>
                  <a:srgbClr val="00B050"/>
                </a:solidFill>
                <a:latin typeface="Arial Narrow" pitchFamily="34" charset="0"/>
              </a:rPr>
              <a:t> </a:t>
            </a:r>
            <a:r>
              <a:rPr lang="fr-FR" sz="1400" b="1" dirty="0" smtClean="0">
                <a:solidFill>
                  <a:srgbClr val="00B050"/>
                </a:solidFill>
                <a:latin typeface="Arial Narrow" pitchFamily="34" charset="0"/>
              </a:rPr>
              <a:t/>
            </a:r>
            <a:br>
              <a:rPr lang="fr-FR" sz="1400" b="1" dirty="0" smtClean="0">
                <a:solidFill>
                  <a:srgbClr val="00B050"/>
                </a:solidFill>
                <a:latin typeface="Arial Narrow" pitchFamily="34" charset="0"/>
              </a:rPr>
            </a:br>
            <a:r>
              <a:rPr lang="fr-FR" sz="1400" b="1" dirty="0" smtClean="0">
                <a:solidFill>
                  <a:srgbClr val="00B050"/>
                </a:solidFill>
                <a:latin typeface="Arial Narrow" pitchFamily="34" charset="0"/>
              </a:rPr>
              <a:t>(</a:t>
            </a:r>
            <a:r>
              <a:rPr lang="fr-FR" sz="1400" b="1" dirty="0" err="1" smtClean="0">
                <a:solidFill>
                  <a:srgbClr val="00B050"/>
                </a:solidFill>
                <a:latin typeface="Arial Narrow" pitchFamily="34" charset="0"/>
              </a:rPr>
              <a:t>sahara</a:t>
            </a:r>
            <a:r>
              <a:rPr lang="fr-FR" sz="1400" b="1" dirty="0" smtClean="0">
                <a:solidFill>
                  <a:srgbClr val="00B050"/>
                </a:solidFill>
                <a:latin typeface="Arial Narrow" pitchFamily="34" charset="0"/>
              </a:rPr>
              <a:t> </a:t>
            </a:r>
            <a:r>
              <a:rPr lang="fr-FR" sz="1400" b="1" dirty="0" err="1" smtClean="0">
                <a:solidFill>
                  <a:srgbClr val="00B050"/>
                </a:solidFill>
                <a:latin typeface="Arial Narrow" pitchFamily="34" charset="0"/>
              </a:rPr>
              <a:t>region</a:t>
            </a:r>
            <a:r>
              <a:rPr lang="fr-FR" sz="1400" b="1" dirty="0" smtClean="0">
                <a:solidFill>
                  <a:srgbClr val="00B050"/>
                </a:solidFill>
                <a:latin typeface="Arial Narrow" pitchFamily="34" charset="0"/>
              </a:rPr>
              <a:t>) and </a:t>
            </a:r>
            <a:r>
              <a:rPr lang="fr-FR" sz="1400" b="1" dirty="0" err="1">
                <a:solidFill>
                  <a:srgbClr val="00B050"/>
                </a:solidFill>
                <a:latin typeface="Arial Narrow" pitchFamily="34" charset="0"/>
              </a:rPr>
              <a:t>H.Plateaux</a:t>
            </a:r>
            <a:r>
              <a:rPr lang="fr-FR" sz="1400" b="1" dirty="0">
                <a:solidFill>
                  <a:srgbClr val="00B050"/>
                </a:solidFill>
                <a:latin typeface="Arial Narrow" pitchFamily="34" charset="0"/>
              </a:rPr>
              <a:t> </a:t>
            </a:r>
            <a:r>
              <a:rPr lang="fr-FR" sz="1400" b="1" dirty="0" err="1" smtClean="0">
                <a:solidFill>
                  <a:srgbClr val="00B050"/>
                </a:solidFill>
                <a:latin typeface="Arial Narrow" pitchFamily="34" charset="0"/>
              </a:rPr>
              <a:t>regions</a:t>
            </a:r>
            <a:r>
              <a:rPr lang="fr-FR" sz="1400" b="1" dirty="0">
                <a:solidFill>
                  <a:srgbClr val="00B050"/>
                </a:solidFill>
                <a:latin typeface="Arial Narrow" pitchFamily="34" charset="0"/>
              </a:rPr>
              <a:t> </a:t>
            </a:r>
            <a:r>
              <a:rPr lang="fr-FR" sz="1400" b="1" dirty="0" smtClean="0">
                <a:solidFill>
                  <a:srgbClr val="00B050"/>
                </a:solidFill>
                <a:latin typeface="Arial Narrow" pitchFamily="34" charset="0"/>
              </a:rPr>
              <a:t>(central steppe </a:t>
            </a:r>
            <a:r>
              <a:rPr lang="fr-FR" sz="1400" b="1" dirty="0" err="1" smtClean="0">
                <a:solidFill>
                  <a:srgbClr val="00B050"/>
                </a:solidFill>
                <a:latin typeface="Arial Narrow" pitchFamily="34" charset="0"/>
              </a:rPr>
              <a:t>region</a:t>
            </a:r>
            <a:r>
              <a:rPr lang="fr-FR" sz="1400" b="1" dirty="0" smtClean="0">
                <a:solidFill>
                  <a:srgbClr val="00B050"/>
                </a:solidFill>
                <a:latin typeface="Arial Narrow" pitchFamily="34" charset="0"/>
              </a:rPr>
              <a:t>)</a:t>
            </a:r>
            <a:endParaRPr lang="fr-FR" sz="1400" b="1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65874" y="834226"/>
            <a:ext cx="5429288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2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Target population</a:t>
            </a:r>
            <a:r>
              <a:rPr lang="fr-FR" sz="1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</a:p>
          <a:p>
            <a:pPr algn="just"/>
            <a:endParaRPr lang="fr-FR" sz="200" b="1" dirty="0" smtClean="0">
              <a:latin typeface="Cambria" panose="02040503050406030204" pitchFamily="18" charset="0"/>
            </a:endParaRPr>
          </a:p>
          <a:p>
            <a:pPr algn="just"/>
            <a:r>
              <a:rPr lang="en-US" sz="1200" dirty="0" smtClean="0">
                <a:latin typeface="Arial Narrow" pitchFamily="34" charset="0"/>
              </a:rPr>
              <a:t>this type of housing planned in the sub-urban area is intended for households whose revenue is inferior or equal to the Guaranteed National Minimum Wage six-fold. It benefits from a direct financial aid  and 1% interest-rate rebate of interest rate of loans granted by banks.</a:t>
            </a:r>
            <a:endParaRPr lang="fr-FR" sz="12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65875" y="2118971"/>
            <a:ext cx="5429288" cy="71551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2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Benifits</a:t>
            </a:r>
            <a:r>
              <a:rPr lang="en-US" sz="1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fr-FR" sz="1200" dirty="0" smtClean="0">
                <a:latin typeface="Arial Narrow" pitchFamily="34" charset="0"/>
              </a:rPr>
              <a:t>public land </a:t>
            </a:r>
            <a:r>
              <a:rPr lang="en-US" sz="1200" dirty="0" smtClean="0">
                <a:latin typeface="Arial Narrow" pitchFamily="34" charset="0"/>
              </a:rPr>
              <a:t>supply for self-construction (200-250 m²), empowering citizens to build homes tailored to their needs 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0" y="236247"/>
            <a:ext cx="5761038" cy="23625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lvl="0" algn="ctr"/>
            <a:r>
              <a:rPr lang="fr-FR" sz="1400" b="1" dirty="0" smtClean="0"/>
              <a:t>HOUSING PRODUCTION FIVE YEARS PLAN 2020-2025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0" y="21083"/>
            <a:ext cx="5761038" cy="24891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1435" tIns="25718" rIns="51435" bIns="25718" rtlCol="0" anchor="t"/>
          <a:lstStyle/>
          <a:p>
            <a:pPr algn="ctr"/>
            <a:r>
              <a:rPr lang="fr-FR" sz="1400" b="1" dirty="0" smtClean="0"/>
              <a:t>MASS HOUSING CONSTRCTION </a:t>
            </a:r>
            <a:endParaRPr lang="fr-FR" sz="1400" dirty="0"/>
          </a:p>
          <a:p>
            <a:pPr algn="ctr"/>
            <a:endParaRPr lang="fr-FR" sz="1400" dirty="0" smtClean="0"/>
          </a:p>
          <a:p>
            <a:pPr algn="ctr"/>
            <a:endParaRPr lang="fr-FR" sz="1400" dirty="0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669870613"/>
              </p:ext>
            </p:extLst>
          </p:nvPr>
        </p:nvGraphicFramePr>
        <p:xfrm>
          <a:off x="-638746" y="1905112"/>
          <a:ext cx="2934072" cy="1296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066763187"/>
              </p:ext>
            </p:extLst>
          </p:nvPr>
        </p:nvGraphicFramePr>
        <p:xfrm>
          <a:off x="3737775" y="1778645"/>
          <a:ext cx="2023262" cy="1432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28301917"/>
              </p:ext>
            </p:extLst>
          </p:nvPr>
        </p:nvGraphicFramePr>
        <p:xfrm>
          <a:off x="72205" y="581232"/>
          <a:ext cx="5544617" cy="1262126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602403">
                  <a:extLst>
                    <a:ext uri="{9D8B030D-6E8A-4147-A177-3AD203B41FA5}">
                      <a16:colId xmlns="" xmlns:a16="http://schemas.microsoft.com/office/drawing/2014/main" val="1792855281"/>
                    </a:ext>
                  </a:extLst>
                </a:gridCol>
                <a:gridCol w="672683">
                  <a:extLst>
                    <a:ext uri="{9D8B030D-6E8A-4147-A177-3AD203B41FA5}">
                      <a16:colId xmlns="" xmlns:a16="http://schemas.microsoft.com/office/drawing/2014/main" val="3307976409"/>
                    </a:ext>
                  </a:extLst>
                </a:gridCol>
                <a:gridCol w="602403">
                  <a:extLst>
                    <a:ext uri="{9D8B030D-6E8A-4147-A177-3AD203B41FA5}">
                      <a16:colId xmlns="" xmlns:a16="http://schemas.microsoft.com/office/drawing/2014/main" val="1816252416"/>
                    </a:ext>
                  </a:extLst>
                </a:gridCol>
                <a:gridCol w="602403">
                  <a:extLst>
                    <a:ext uri="{9D8B030D-6E8A-4147-A177-3AD203B41FA5}">
                      <a16:colId xmlns="" xmlns:a16="http://schemas.microsoft.com/office/drawing/2014/main" val="4070988455"/>
                    </a:ext>
                  </a:extLst>
                </a:gridCol>
                <a:gridCol w="602403">
                  <a:extLst>
                    <a:ext uri="{9D8B030D-6E8A-4147-A177-3AD203B41FA5}">
                      <a16:colId xmlns="" xmlns:a16="http://schemas.microsoft.com/office/drawing/2014/main" val="2312192092"/>
                    </a:ext>
                  </a:extLst>
                </a:gridCol>
                <a:gridCol w="602403">
                  <a:extLst>
                    <a:ext uri="{9D8B030D-6E8A-4147-A177-3AD203B41FA5}">
                      <a16:colId xmlns="" xmlns:a16="http://schemas.microsoft.com/office/drawing/2014/main" val="1187193367"/>
                    </a:ext>
                  </a:extLst>
                </a:gridCol>
                <a:gridCol w="602403">
                  <a:extLst>
                    <a:ext uri="{9D8B030D-6E8A-4147-A177-3AD203B41FA5}">
                      <a16:colId xmlns="" xmlns:a16="http://schemas.microsoft.com/office/drawing/2014/main" val="2374955189"/>
                    </a:ext>
                  </a:extLst>
                </a:gridCol>
                <a:gridCol w="602403">
                  <a:extLst>
                    <a:ext uri="{9D8B030D-6E8A-4147-A177-3AD203B41FA5}">
                      <a16:colId xmlns="" xmlns:a16="http://schemas.microsoft.com/office/drawing/2014/main" val="3335656397"/>
                    </a:ext>
                  </a:extLst>
                </a:gridCol>
                <a:gridCol w="655113">
                  <a:extLst>
                    <a:ext uri="{9D8B030D-6E8A-4147-A177-3AD203B41FA5}">
                      <a16:colId xmlns="" xmlns:a16="http://schemas.microsoft.com/office/drawing/2014/main" val="339141715"/>
                    </a:ext>
                  </a:extLst>
                </a:gridCol>
              </a:tblGrid>
              <a:tr h="311906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(LPL)</a:t>
                      </a:r>
                      <a:endParaRPr lang="fr-FR" sz="900" b="1" i="0" u="none" strike="noStrike" dirty="0">
                        <a:solidFill>
                          <a:srgbClr val="FFFF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(LPA)</a:t>
                      </a:r>
                      <a:endParaRPr lang="fr-FR" sz="900" b="1" i="0" u="none" strike="noStrike" dirty="0">
                        <a:solidFill>
                          <a:srgbClr val="FFFF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 (LV)</a:t>
                      </a:r>
                      <a:endParaRPr lang="fr-FR" sz="900" b="1" i="0" u="none" strike="noStrike" dirty="0">
                        <a:solidFill>
                          <a:srgbClr val="FFFF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 (LPP)</a:t>
                      </a:r>
                      <a:endParaRPr lang="fr-FR" sz="900" b="1" i="0" u="none" strike="noStrike" dirty="0">
                        <a:solidFill>
                          <a:srgbClr val="FFFF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 (H.R)</a:t>
                      </a:r>
                      <a:endParaRPr lang="fr-FR" sz="900" b="1" i="0" u="none" strike="noStrike" dirty="0">
                        <a:solidFill>
                          <a:srgbClr val="FFFF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LS</a:t>
                      </a:r>
                      <a:endParaRPr lang="fr-FR" sz="900" b="1" i="0" u="none" strike="noStrike" dirty="0">
                        <a:solidFill>
                          <a:srgbClr val="FFFF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T/PUBLIC</a:t>
                      </a:r>
                      <a:endParaRPr lang="fr-FR" sz="900" b="1" i="0" u="none" strike="noStrike" dirty="0">
                        <a:solidFill>
                          <a:srgbClr val="FFFF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900" b="1" u="none" strike="noStrike" dirty="0" smtClean="0">
                          <a:solidFill>
                            <a:srgbClr val="FFFF00"/>
                          </a:solidFill>
                          <a:effectLst/>
                        </a:rPr>
                        <a:t>Annuel </a:t>
                      </a:r>
                      <a:r>
                        <a:rPr lang="fr-FR" sz="900" b="1" u="none" strike="noStrike" dirty="0" err="1" smtClean="0">
                          <a:solidFill>
                            <a:srgbClr val="FFFF00"/>
                          </a:solidFill>
                          <a:effectLst/>
                        </a:rPr>
                        <a:t>average</a:t>
                      </a:r>
                      <a:r>
                        <a:rPr lang="fr-FR" sz="900" b="1" u="none" strike="noStrike" dirty="0" smtClean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endParaRPr lang="fr-FR" sz="900" b="1" i="0" u="none" strike="noStrike" dirty="0">
                        <a:solidFill>
                          <a:srgbClr val="FFFF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b"/>
                </a:tc>
                <a:extLst>
                  <a:ext uri="{0D108BD9-81ED-4DB2-BD59-A6C34878D82A}">
                    <a16:rowId xmlns="" xmlns:a16="http://schemas.microsoft.com/office/drawing/2014/main" val="2404687811"/>
                  </a:ext>
                </a:extLst>
              </a:tr>
              <a:tr h="15957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fr-FR" sz="9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1" u="none" strike="noStrike" dirty="0">
                          <a:effectLst/>
                        </a:rPr>
                        <a:t>        48 690   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 smtClean="0">
                          <a:effectLst/>
                        </a:rPr>
                        <a:t>13 500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 smtClean="0">
                          <a:effectLst/>
                        </a:rPr>
                        <a:t>71 000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 smtClean="0">
                          <a:effectLst/>
                        </a:rPr>
                        <a:t>3 000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 smtClean="0">
                          <a:effectLst/>
                        </a:rPr>
                        <a:t>33 500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 smtClean="0">
                          <a:effectLst/>
                        </a:rPr>
                        <a:t>31 000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>
                          <a:effectLst/>
                        </a:rPr>
                        <a:t>    200 690   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>
                          <a:effectLst/>
                        </a:rPr>
                        <a:t>       40 138   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extLst>
                  <a:ext uri="{0D108BD9-81ED-4DB2-BD59-A6C34878D82A}">
                    <a16:rowId xmlns="" xmlns:a16="http://schemas.microsoft.com/office/drawing/2014/main" val="1510541744"/>
                  </a:ext>
                </a:extLst>
              </a:tr>
              <a:tr h="15957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2021</a:t>
                      </a:r>
                      <a:endParaRPr lang="fr-FR" sz="9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1" u="none" strike="noStrike">
                          <a:effectLst/>
                        </a:rPr>
                        <a:t>        97 319   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 smtClean="0">
                          <a:effectLst/>
                        </a:rPr>
                        <a:t>14 500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 smtClean="0">
                          <a:effectLst/>
                        </a:rPr>
                        <a:t>122 000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 smtClean="0">
                          <a:effectLst/>
                        </a:rPr>
                        <a:t>3 000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 smtClean="0">
                          <a:effectLst/>
                        </a:rPr>
                        <a:t>60 500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 smtClean="0">
                          <a:effectLst/>
                        </a:rPr>
                        <a:t>23 000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>
                          <a:effectLst/>
                        </a:rPr>
                        <a:t>    320 319   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>
                          <a:effectLst/>
                        </a:rPr>
                        <a:t>       64 064   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extLst>
                  <a:ext uri="{0D108BD9-81ED-4DB2-BD59-A6C34878D82A}">
                    <a16:rowId xmlns="" xmlns:a16="http://schemas.microsoft.com/office/drawing/2014/main" val="538466755"/>
                  </a:ext>
                </a:extLst>
              </a:tr>
              <a:tr h="15957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fr-FR" sz="9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1" u="none" strike="noStrike">
                          <a:effectLst/>
                        </a:rPr>
                        <a:t>      167 096   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 smtClean="0">
                          <a:effectLst/>
                        </a:rPr>
                        <a:t>14 200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 smtClean="0">
                          <a:effectLst/>
                        </a:rPr>
                        <a:t>111 000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 smtClean="0">
                          <a:effectLst/>
                        </a:rPr>
                        <a:t>2 800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 smtClean="0">
                          <a:effectLst/>
                        </a:rPr>
                        <a:t>72 000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 smtClean="0">
                          <a:effectLst/>
                        </a:rPr>
                        <a:t>34 000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>
                          <a:effectLst/>
                        </a:rPr>
                        <a:t>    401 096   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>
                          <a:effectLst/>
                        </a:rPr>
                        <a:t>       80 219   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extLst>
                  <a:ext uri="{0D108BD9-81ED-4DB2-BD59-A6C34878D82A}">
                    <a16:rowId xmlns="" xmlns:a16="http://schemas.microsoft.com/office/drawing/2014/main" val="3513263463"/>
                  </a:ext>
                </a:extLst>
              </a:tr>
              <a:tr h="15957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fr-FR" sz="9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1" u="none" strike="noStrike">
                          <a:effectLst/>
                        </a:rPr>
                        <a:t>        94 846   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>
                          <a:effectLst/>
                        </a:rPr>
                        <a:t>14075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>
                          <a:effectLst/>
                        </a:rPr>
                        <a:t>123850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>
                          <a:effectLst/>
                        </a:rPr>
                        <a:t>366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 smtClean="0">
                          <a:effectLst/>
                        </a:rPr>
                        <a:t>63 309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 smtClean="0">
                          <a:effectLst/>
                        </a:rPr>
                        <a:t>31 343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>
                          <a:effectLst/>
                        </a:rPr>
                        <a:t>    327 789   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>
                          <a:effectLst/>
                        </a:rPr>
                        <a:t>       65 558   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extLst>
                  <a:ext uri="{0D108BD9-81ED-4DB2-BD59-A6C34878D82A}">
                    <a16:rowId xmlns="" xmlns:a16="http://schemas.microsoft.com/office/drawing/2014/main" val="487560043"/>
                  </a:ext>
                </a:extLst>
              </a:tr>
              <a:tr h="15957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fr-FR" sz="9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1" u="none" strike="noStrike">
                          <a:effectLst/>
                        </a:rPr>
                        <a:t>        90 191   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 smtClean="0">
                          <a:effectLst/>
                        </a:rPr>
                        <a:t>26 379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 smtClean="0">
                          <a:effectLst/>
                        </a:rPr>
                        <a:t>95 109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>
                          <a:effectLst/>
                        </a:rPr>
                        <a:t>270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 smtClean="0">
                          <a:effectLst/>
                        </a:rPr>
                        <a:t>178 102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 smtClean="0">
                          <a:effectLst/>
                        </a:rPr>
                        <a:t>53 616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>
                          <a:effectLst/>
                        </a:rPr>
                        <a:t>    443 667   </a:t>
                      </a:r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>
                          <a:effectLst/>
                        </a:rPr>
                        <a:t>       88 733   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extLst>
                  <a:ext uri="{0D108BD9-81ED-4DB2-BD59-A6C34878D82A}">
                    <a16:rowId xmlns="" xmlns:a16="http://schemas.microsoft.com/office/drawing/2014/main" val="3144851141"/>
                  </a:ext>
                </a:extLst>
              </a:tr>
              <a:tr h="152325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Total</a:t>
                      </a:r>
                      <a:endParaRPr lang="fr-FR" sz="900" b="1" i="0" u="none" strike="noStrike" dirty="0">
                        <a:solidFill>
                          <a:srgbClr val="FFFF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498 142</a:t>
                      </a:r>
                      <a:endParaRPr lang="fr-FR" sz="900" b="1" i="0" u="none" strike="noStrike" dirty="0">
                        <a:solidFill>
                          <a:srgbClr val="FFFF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82 654</a:t>
                      </a:r>
                      <a:endParaRPr lang="fr-FR" sz="900" b="1" i="0" u="none" strike="noStrike" dirty="0">
                        <a:solidFill>
                          <a:srgbClr val="FFFF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522 959</a:t>
                      </a:r>
                      <a:endParaRPr lang="fr-FR" sz="900" b="1" i="0" u="none" strike="noStrike" dirty="0">
                        <a:solidFill>
                          <a:srgbClr val="FFFF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9 436</a:t>
                      </a:r>
                      <a:endParaRPr lang="fr-FR" sz="900" b="1" i="0" u="none" strike="noStrike" dirty="0">
                        <a:solidFill>
                          <a:srgbClr val="FFFF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407 411</a:t>
                      </a:r>
                      <a:endParaRPr lang="fr-FR" sz="900" b="1" i="0" u="none" strike="noStrike" dirty="0">
                        <a:solidFill>
                          <a:srgbClr val="FFFF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172 959</a:t>
                      </a:r>
                      <a:endParaRPr lang="fr-FR" sz="900" b="1" i="0" u="none" strike="noStrike" dirty="0">
                        <a:solidFill>
                          <a:srgbClr val="FFFF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1 693 561</a:t>
                      </a:r>
                      <a:endParaRPr lang="fr-FR" sz="900" b="1" i="0" u="none" strike="noStrike" dirty="0">
                        <a:solidFill>
                          <a:srgbClr val="FFFF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338 712</a:t>
                      </a:r>
                      <a:endParaRPr lang="fr-FR" sz="900" b="1" i="0" u="none" strike="noStrike" dirty="0">
                        <a:solidFill>
                          <a:srgbClr val="FFFF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047" marR="7047" marT="7047" marB="0" anchor="ctr"/>
                </a:tc>
                <a:extLst>
                  <a:ext uri="{0D108BD9-81ED-4DB2-BD59-A6C34878D82A}">
                    <a16:rowId xmlns="" xmlns:a16="http://schemas.microsoft.com/office/drawing/2014/main" val="1166184833"/>
                  </a:ext>
                </a:extLst>
              </a:tr>
            </a:tbl>
          </a:graphicData>
        </a:graphic>
      </p:graphicFrame>
      <p:graphicFrame>
        <p:nvGraphicFramePr>
          <p:cNvPr id="10" name="Graphique 9"/>
          <p:cNvGraphicFramePr/>
          <p:nvPr/>
        </p:nvGraphicFramePr>
        <p:xfrm>
          <a:off x="1380321" y="1762920"/>
          <a:ext cx="3286148" cy="1477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2182" y="4636"/>
            <a:ext cx="5458856" cy="391271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51435" tIns="25718" rIns="51435" bIns="25718" rtlCol="0" anchor="t">
            <a:noAutofit/>
          </a:bodyPr>
          <a:lstStyle/>
          <a:p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RESULT OF FIVE YEAR PLAN 2020-2024</a:t>
            </a:r>
            <a:endParaRPr lang="fr-FR" sz="2000" b="1" dirty="0">
              <a:solidFill>
                <a:schemeClr val="accent6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3817" y="-108111"/>
            <a:ext cx="1296144" cy="7200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à coins arrondis 4"/>
          <p:cNvSpPr/>
          <p:nvPr/>
        </p:nvSpPr>
        <p:spPr>
          <a:xfrm>
            <a:off x="94437" y="548474"/>
            <a:ext cx="5500726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Near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1,7 million </a:t>
            </a:r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housing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units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delivered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in </a:t>
            </a:r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various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format, 45.000 </a:t>
            </a:r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units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precarious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eliminited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.</a:t>
            </a:r>
            <a:endParaRPr lang="fr-FR" sz="1200" b="1" dirty="0">
              <a:solidFill>
                <a:schemeClr val="tx1"/>
              </a:solidFill>
              <a:latin typeface="Arial Narrow" pitchFamily="34" charset="0"/>
              <a:ea typeface="Cambria" panose="02040503050406030204" pitchFamily="18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94438" y="1191416"/>
            <a:ext cx="5572164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Over 2200 public </a:t>
            </a:r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facilities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, </a:t>
            </a:r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including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 </a:t>
            </a:r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educationnel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, </a:t>
            </a:r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healthycare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and sportives.</a:t>
            </a:r>
            <a:endParaRPr lang="fr-FR" sz="1200" b="1" dirty="0">
              <a:solidFill>
                <a:schemeClr val="tx1"/>
              </a:solidFill>
              <a:latin typeface="Arial Narrow" pitchFamily="34" charset="0"/>
              <a:ea typeface="Cambria" panose="02040503050406030204" pitchFamily="18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94437" y="1762920"/>
            <a:ext cx="5572164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Improving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 </a:t>
            </a:r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housing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occupancy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rate, </a:t>
            </a:r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which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measures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the </a:t>
            </a:r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average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number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of </a:t>
            </a:r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individuals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per </a:t>
            </a:r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housing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unit (4,18) in 2024.</a:t>
            </a:r>
            <a:endParaRPr lang="fr-FR" sz="1200" b="1" dirty="0">
              <a:solidFill>
                <a:schemeClr val="tx1"/>
              </a:solidFill>
              <a:latin typeface="Arial Narrow" pitchFamily="34" charset="0"/>
              <a:ea typeface="Cambria" panose="02040503050406030204" pitchFamily="18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2999" y="2334424"/>
            <a:ext cx="5643602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Expanding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the national </a:t>
            </a:r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housing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stock to over 10,5 million </a:t>
            </a:r>
            <a:r>
              <a:rPr lang="fr-FR" sz="1200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units</a:t>
            </a:r>
            <a:r>
              <a:rPr lang="fr-FR" sz="1200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.</a:t>
            </a:r>
            <a:endParaRPr lang="fr-FR" sz="1200" b="1" dirty="0">
              <a:solidFill>
                <a:schemeClr val="tx1"/>
              </a:solidFill>
              <a:latin typeface="Arial Narrow" pitchFamily="34" charset="0"/>
              <a:ea typeface="Cambria" panose="02040503050406030204" pitchFamily="18" charset="0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9094778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" y="25027"/>
            <a:ext cx="5761038" cy="442890"/>
          </a:xfrm>
          <a:solidFill>
            <a:schemeClr val="accent3">
              <a:lumMod val="7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51435" tIns="25718" rIns="51435" bIns="25718" rtlCol="0" anchor="t">
            <a:noAutofit/>
          </a:bodyPr>
          <a:lstStyle/>
          <a:p>
            <a:r>
              <a:rPr lang="fr-FR" sz="1800" b="1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PERSPECTIVES AND TRANSFORMATIVES ACTION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165875" y="619912"/>
            <a:ext cx="5429288" cy="2428892"/>
          </a:xfrm>
          <a:prstGeom prst="roundRect">
            <a:avLst/>
          </a:prstGeom>
          <a:ln w="38100">
            <a:prstDash val="sys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normAutofit fontScale="92500" lnSpcReduction="10000"/>
          </a:bodyPr>
          <a:lstStyle/>
          <a:p>
            <a:pPr algn="just"/>
            <a:endParaRPr lang="fr-FR" sz="1200" b="1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1200" b="1" dirty="0" smtClean="0">
                <a:latin typeface="Arial Narrow" pitchFamily="34" charset="0"/>
              </a:rPr>
              <a:t>Continue efforts to improve citizens' living conditions, particularly through the construction of 02 millions housing units in five years plan 2025-2029 in particular launch AADL 03,meeting the diverse needs of citizens in urban and rural areas;</a:t>
            </a:r>
          </a:p>
          <a:p>
            <a:pPr algn="just">
              <a:buFont typeface="Wingdings" pitchFamily="2" charset="2"/>
              <a:buChar char="v"/>
            </a:pPr>
            <a:r>
              <a:rPr lang="en-US" sz="1200" b="1" dirty="0" smtClean="0">
                <a:latin typeface="Arial Narrow" pitchFamily="34" charset="0"/>
              </a:rPr>
              <a:t>Strengthen innovative financing mechanisms, including housing saving schemes and introducing Islamic finance; </a:t>
            </a:r>
          </a:p>
          <a:p>
            <a:pPr algn="just">
              <a:buFont typeface="Wingdings" pitchFamily="2" charset="2"/>
              <a:buChar char="v"/>
            </a:pPr>
            <a:r>
              <a:rPr lang="en-US" sz="1200" b="1" dirty="0" smtClean="0">
                <a:latin typeface="Arial Narrow" pitchFamily="34" charset="0"/>
              </a:rPr>
              <a:t> Implement large integrated housing clusters, guaranteeing quality housing with all amenities; </a:t>
            </a:r>
          </a:p>
          <a:p>
            <a:pPr algn="just">
              <a:buFont typeface="Wingdings" pitchFamily="2" charset="2"/>
              <a:buChar char="v"/>
            </a:pPr>
            <a:r>
              <a:rPr lang="en-US" sz="1200" b="1" dirty="0" smtClean="0">
                <a:latin typeface="Arial Narrow" pitchFamily="34" charset="0"/>
              </a:rPr>
              <a:t>Improve housing accessibility, particularly for young people, families, and vulnerable populations. </a:t>
            </a:r>
          </a:p>
          <a:p>
            <a:pPr algn="just">
              <a:buFont typeface="Wingdings" pitchFamily="2" charset="2"/>
              <a:buChar char="v"/>
            </a:pPr>
            <a:r>
              <a:rPr lang="en-US" sz="1200" b="1" dirty="0" smtClean="0">
                <a:latin typeface="Arial Narrow" pitchFamily="34" charset="0"/>
              </a:rPr>
              <a:t>Focus on quality over quantity , green building materials and energy-efficient designs are slowly gaining ground.</a:t>
            </a:r>
            <a:endParaRPr lang="fr-FR" sz="1200" b="1" dirty="0" smtClean="0">
              <a:solidFill>
                <a:schemeClr val="tx1"/>
              </a:solidFill>
              <a:latin typeface="Arial Narrow" pitchFamily="34" charset="0"/>
              <a:ea typeface="Cambria" panose="020405030504060302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8108756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" y="25027"/>
            <a:ext cx="5761038" cy="44289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51435" tIns="25718" rIns="51435" bIns="25718" rtlCol="0" anchor="t">
            <a:noAutofit/>
          </a:bodyPr>
          <a:lstStyle/>
          <a:p>
            <a:r>
              <a:rPr lang="fr-FR" sz="1800" b="1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PERSPECTIVES AND TRANSFORMATIVES </a:t>
            </a:r>
            <a:r>
              <a:rPr lang="fr-FR" sz="1800" b="1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ACTIONS</a:t>
            </a:r>
            <a:endParaRPr lang="fr-FR" sz="1800" b="1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94437" y="619912"/>
            <a:ext cx="5500726" cy="2357454"/>
          </a:xfrm>
          <a:prstGeom prst="roundRect">
            <a:avLst/>
          </a:prstGeom>
          <a:ln w="12700">
            <a:solidFill>
              <a:schemeClr val="accent6">
                <a:lumMod val="75000"/>
              </a:schemeClr>
            </a:solidFill>
            <a:prstDash val="lgDashDot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normAutofit fontScale="47500" lnSpcReduction="20000"/>
          </a:bodyPr>
          <a:lstStyle/>
          <a:p>
            <a:pPr algn="just"/>
            <a:endParaRPr lang="fr-FR" sz="1200" b="1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500" b="1" dirty="0" smtClean="0">
                <a:latin typeface="Arial Narrow" pitchFamily="34" charset="0"/>
              </a:rPr>
              <a:t>diversification of sources of financing other than public by Strengthening the role of the National Housing Bank,</a:t>
            </a:r>
            <a:r>
              <a:rPr lang="fr-FR" sz="2500" b="1" dirty="0" smtClean="0">
                <a:latin typeface="Arial Narrow" pitchFamily="34" charset="0"/>
              </a:rPr>
              <a:t> </a:t>
            </a:r>
            <a:r>
              <a:rPr lang="fr-FR" sz="2500" b="1" dirty="0" err="1" smtClean="0">
                <a:latin typeface="Arial Narrow" pitchFamily="34" charset="0"/>
              </a:rPr>
              <a:t>created</a:t>
            </a:r>
            <a:r>
              <a:rPr lang="fr-FR" sz="2500" b="1" dirty="0" smtClean="0">
                <a:latin typeface="Arial Narrow" pitchFamily="34" charset="0"/>
              </a:rPr>
              <a:t> in 2022, </a:t>
            </a:r>
          </a:p>
          <a:p>
            <a:pPr algn="just">
              <a:buNone/>
            </a:pPr>
            <a:endParaRPr lang="fr-FR" sz="2500" b="1" dirty="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fr-FR" sz="2500" b="1" dirty="0" err="1" smtClean="0">
                <a:latin typeface="Arial Narrow" pitchFamily="34" charset="0"/>
              </a:rPr>
              <a:t>Strategic</a:t>
            </a:r>
            <a:r>
              <a:rPr lang="fr-FR" sz="2500" b="1" dirty="0" smtClean="0">
                <a:latin typeface="Arial Narrow" pitchFamily="34" charset="0"/>
              </a:rPr>
              <a:t> </a:t>
            </a:r>
            <a:r>
              <a:rPr lang="fr-FR" sz="2500" b="1" dirty="0" err="1" smtClean="0">
                <a:latin typeface="Arial Narrow" pitchFamily="34" charset="0"/>
              </a:rPr>
              <a:t>availability</a:t>
            </a:r>
            <a:r>
              <a:rPr lang="fr-FR" sz="2500" b="1" dirty="0" smtClean="0">
                <a:latin typeface="Arial Narrow" pitchFamily="34" charset="0"/>
              </a:rPr>
              <a:t> of </a:t>
            </a:r>
            <a:r>
              <a:rPr lang="fr-FR" sz="2500" b="1" dirty="0" err="1" smtClean="0">
                <a:latin typeface="Arial Narrow" pitchFamily="34" charset="0"/>
              </a:rPr>
              <a:t>urban</a:t>
            </a:r>
            <a:r>
              <a:rPr lang="fr-FR" sz="2500" b="1" dirty="0" smtClean="0">
                <a:latin typeface="Arial Narrow" pitchFamily="34" charset="0"/>
              </a:rPr>
              <a:t> land by digital land management and </a:t>
            </a:r>
            <a:r>
              <a:rPr lang="fr-FR" sz="2500" b="1" dirty="0" err="1" smtClean="0">
                <a:latin typeface="Arial Narrow" pitchFamily="34" charset="0"/>
              </a:rPr>
              <a:t>urban</a:t>
            </a:r>
            <a:r>
              <a:rPr lang="fr-FR" sz="2500" b="1" dirty="0" smtClean="0">
                <a:latin typeface="Arial Narrow" pitchFamily="34" charset="0"/>
              </a:rPr>
              <a:t> </a:t>
            </a:r>
            <a:r>
              <a:rPr lang="fr-FR" sz="2500" b="1" dirty="0" err="1" smtClean="0">
                <a:latin typeface="Arial Narrow" pitchFamily="34" charset="0"/>
              </a:rPr>
              <a:t>planing</a:t>
            </a:r>
            <a:r>
              <a:rPr lang="fr-FR" sz="2500" b="1" dirty="0" smtClean="0">
                <a:latin typeface="Arial Narrow" pitchFamily="34" charset="0"/>
              </a:rPr>
              <a:t> </a:t>
            </a:r>
            <a:r>
              <a:rPr lang="fr-FR" sz="2500" b="1" dirty="0" err="1" smtClean="0">
                <a:latin typeface="Arial Narrow" pitchFamily="34" charset="0"/>
              </a:rPr>
              <a:t>reforms</a:t>
            </a:r>
            <a:r>
              <a:rPr lang="fr-FR" sz="2500" b="1" dirty="0" smtClean="0">
                <a:latin typeface="Arial Narrow" pitchFamily="34" charset="0"/>
              </a:rPr>
              <a:t> by </a:t>
            </a:r>
            <a:r>
              <a:rPr lang="en-US" sz="2500" b="1" dirty="0" smtClean="0">
                <a:latin typeface="Arial Narrow" pitchFamily="34" charset="0"/>
              </a:rPr>
              <a:t>Strengthening the role of the national urban land agency, created in 2023,</a:t>
            </a:r>
          </a:p>
          <a:p>
            <a:pPr algn="just">
              <a:buNone/>
            </a:pPr>
            <a:endParaRPr lang="en-US" sz="2500" b="1" dirty="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fr-FR" sz="2500" b="1" dirty="0" smtClean="0">
                <a:latin typeface="Arial Narrow" pitchFamily="34" charset="0"/>
              </a:rPr>
              <a:t> </a:t>
            </a:r>
            <a:r>
              <a:rPr lang="fr-FR" sz="2500" b="1" dirty="0" err="1" smtClean="0">
                <a:latin typeface="Arial Narrow" pitchFamily="34" charset="0"/>
              </a:rPr>
              <a:t>Encouraging</a:t>
            </a:r>
            <a:r>
              <a:rPr lang="fr-FR" sz="2500" b="1" dirty="0" smtClean="0">
                <a:latin typeface="Arial Narrow" pitchFamily="34" charset="0"/>
              </a:rPr>
              <a:t>  </a:t>
            </a:r>
            <a:r>
              <a:rPr lang="fr-FR" sz="2500" b="1" dirty="0" err="1" smtClean="0">
                <a:latin typeface="Arial Narrow" pitchFamily="34" charset="0"/>
              </a:rPr>
              <a:t>private</a:t>
            </a:r>
            <a:r>
              <a:rPr lang="fr-FR" sz="2500" b="1" dirty="0" smtClean="0">
                <a:latin typeface="Arial Narrow" pitchFamily="34" charset="0"/>
              </a:rPr>
              <a:t> </a:t>
            </a:r>
            <a:r>
              <a:rPr lang="fr-FR" sz="2500" b="1" dirty="0" err="1" smtClean="0">
                <a:latin typeface="Arial Narrow" pitchFamily="34" charset="0"/>
              </a:rPr>
              <a:t>sector</a:t>
            </a:r>
            <a:r>
              <a:rPr lang="fr-FR" sz="2500" b="1" dirty="0" smtClean="0">
                <a:latin typeface="Arial Narrow" pitchFamily="34" charset="0"/>
              </a:rPr>
              <a:t> </a:t>
            </a:r>
            <a:r>
              <a:rPr lang="fr-FR" sz="2500" b="1" dirty="0" err="1" smtClean="0">
                <a:latin typeface="Arial Narrow" pitchFamily="34" charset="0"/>
              </a:rPr>
              <a:t>involvement</a:t>
            </a:r>
            <a:r>
              <a:rPr lang="fr-FR" sz="2500" b="1" dirty="0" smtClean="0">
                <a:latin typeface="Arial Narrow" pitchFamily="34" charset="0"/>
              </a:rPr>
              <a:t> and </a:t>
            </a:r>
            <a:r>
              <a:rPr lang="fr-FR" sz="2500" b="1" dirty="0" err="1" smtClean="0">
                <a:latin typeface="Arial Narrow" pitchFamily="34" charset="0"/>
              </a:rPr>
              <a:t>promote</a:t>
            </a:r>
            <a:r>
              <a:rPr lang="fr-FR" sz="2500" b="1" dirty="0" smtClean="0">
                <a:latin typeface="Arial Narrow" pitchFamily="34" charset="0"/>
              </a:rPr>
              <a:t> public-</a:t>
            </a:r>
            <a:r>
              <a:rPr lang="fr-FR" sz="2500" b="1" dirty="0" err="1" smtClean="0">
                <a:latin typeface="Arial Narrow" pitchFamily="34" charset="0"/>
              </a:rPr>
              <a:t>private</a:t>
            </a:r>
            <a:r>
              <a:rPr lang="fr-FR" sz="2500" b="1" dirty="0" smtClean="0">
                <a:latin typeface="Arial Narrow" pitchFamily="34" charset="0"/>
              </a:rPr>
              <a:t> </a:t>
            </a:r>
            <a:r>
              <a:rPr lang="fr-FR" sz="2500" b="1" dirty="0" err="1" smtClean="0">
                <a:latin typeface="Arial Narrow" pitchFamily="34" charset="0"/>
              </a:rPr>
              <a:t>partnerships</a:t>
            </a:r>
            <a:r>
              <a:rPr lang="fr-FR" sz="2500" b="1" dirty="0" smtClean="0">
                <a:latin typeface="Arial Narrow" pitchFamily="34" charset="0"/>
              </a:rPr>
              <a:t>.</a:t>
            </a:r>
          </a:p>
          <a:p>
            <a:pPr algn="just">
              <a:buNone/>
            </a:pPr>
            <a:endParaRPr lang="fr-FR" sz="2500" b="1" dirty="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fr-FR" sz="2500" b="1" dirty="0" err="1" smtClean="0">
                <a:latin typeface="Arial Narrow" pitchFamily="34" charset="0"/>
              </a:rPr>
              <a:t>Digitalization</a:t>
            </a:r>
            <a:r>
              <a:rPr lang="fr-FR" sz="2500" b="1" dirty="0" smtClean="0">
                <a:latin typeface="Arial Narrow" pitchFamily="34" charset="0"/>
              </a:rPr>
              <a:t> and </a:t>
            </a:r>
            <a:r>
              <a:rPr lang="fr-FR" sz="2500" b="1" dirty="0" err="1" smtClean="0">
                <a:latin typeface="Arial Narrow" pitchFamily="34" charset="0"/>
              </a:rPr>
              <a:t>transparency</a:t>
            </a:r>
            <a:r>
              <a:rPr lang="fr-FR" sz="2500" b="1" dirty="0" smtClean="0">
                <a:latin typeface="Arial Narrow" pitchFamily="34" charset="0"/>
              </a:rPr>
              <a:t> in </a:t>
            </a:r>
            <a:r>
              <a:rPr lang="fr-FR" sz="2500" b="1" dirty="0" err="1" smtClean="0">
                <a:latin typeface="Arial Narrow" pitchFamily="34" charset="0"/>
              </a:rPr>
              <a:t>houses</a:t>
            </a:r>
            <a:r>
              <a:rPr lang="fr-FR" sz="2500" b="1" dirty="0" smtClean="0">
                <a:latin typeface="Arial Narrow" pitchFamily="34" charset="0"/>
              </a:rPr>
              <a:t> allocation.</a:t>
            </a:r>
          </a:p>
          <a:p>
            <a:pPr algn="just">
              <a:buFont typeface="Wingdings" pitchFamily="2" charset="2"/>
              <a:buChar char="v"/>
            </a:pPr>
            <a:endParaRPr lang="fr-FR" sz="1700" dirty="0" smtClean="0">
              <a:latin typeface="Arial Narrow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8108756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0" y="405598"/>
            <a:ext cx="5761038" cy="271464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1435" tIns="25718" rIns="51435" bIns="25718" rtlCol="0" anchor="ctr"/>
          <a:lstStyle/>
          <a:p>
            <a:endParaRPr lang="en-US" sz="100" b="1" dirty="0" smtClean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1100" b="1" dirty="0" smtClean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PROMOTING SOCIAL EQUITY, STABILITY AND INCLUSION</a:t>
            </a:r>
            <a:r>
              <a:rPr lang="en-US" sz="1100" dirty="0" smtClean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</a:p>
          <a:p>
            <a:pPr algn="just"/>
            <a:endParaRPr lang="en-US" sz="600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en-US" sz="11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1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Providing  adequate and affordable housing for lowest (vulnerable) , lower and middle income households in urban and rural areas, including eliminating slums and informal settlements;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en-US" sz="11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Reducing the housing deficit by intensifying  the production of unites, through      different income-based formulas.</a:t>
            </a:r>
          </a:p>
          <a:p>
            <a:pPr algn="just">
              <a:buClr>
                <a:srgbClr val="00B0F0"/>
              </a:buClr>
            </a:pPr>
            <a:endParaRPr lang="en-US" sz="1100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1100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100" b="1" dirty="0" smtClean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INHANCING LIVING CONDITIONS:</a:t>
            </a:r>
            <a:endParaRPr lang="en-US" sz="1100" dirty="0" smtClean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endParaRPr lang="en-US" sz="700" dirty="0" smtClean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11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1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providing homes with access to basic services, facilities and infrastructure.</a:t>
            </a:r>
            <a:endParaRPr lang="fr-FR" sz="11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11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Encouraging urban planning and balanced development.</a:t>
            </a:r>
          </a:p>
          <a:p>
            <a:pPr algn="just"/>
            <a:endParaRPr lang="fr-FR" sz="11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fr-FR" sz="1100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fr-FR" sz="1100" b="1" dirty="0" smtClean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BOOSTING ECONOMIC GROWTH AND EMPLOYMENT :</a:t>
            </a:r>
          </a:p>
          <a:p>
            <a:pPr algn="just"/>
            <a:r>
              <a:rPr lang="fr-FR" sz="1100" b="1" dirty="0" smtClean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</a:t>
            </a:r>
            <a:r>
              <a:rPr lang="fr-FR" sz="1100" b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stimulating</a:t>
            </a:r>
            <a:r>
              <a:rPr lang="fr-FR" sz="11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the </a:t>
            </a:r>
            <a:r>
              <a:rPr lang="fr-FR" sz="1100" b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constrction</a:t>
            </a:r>
            <a:r>
              <a:rPr lang="fr-FR" sz="11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sz="1100" b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sector</a:t>
            </a:r>
            <a:r>
              <a:rPr lang="fr-FR" sz="11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and </a:t>
            </a:r>
            <a:r>
              <a:rPr lang="fr-FR" sz="1100" b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creating</a:t>
            </a:r>
            <a:r>
              <a:rPr lang="fr-FR" sz="11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jobs </a:t>
            </a:r>
            <a:r>
              <a:rPr lang="fr-FR" sz="1100" b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through</a:t>
            </a:r>
            <a:r>
              <a:rPr lang="fr-FR" sz="11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sz="1100" b="1" dirty="0" err="1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housing</a:t>
            </a:r>
            <a:r>
              <a:rPr lang="fr-FR" sz="11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projets.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4884" y="35868"/>
            <a:ext cx="5761038" cy="43204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51435" tIns="25718" rIns="51435" bIns="25718" rtlCol="0" anchor="t"/>
          <a:lstStyle/>
          <a:p>
            <a:pPr algn="ctr"/>
            <a:endParaRPr lang="fr-FR" sz="400" b="1" dirty="0" smtClean="0">
              <a:solidFill>
                <a:srgbClr val="00B050"/>
              </a:solidFill>
            </a:endParaRPr>
          </a:p>
          <a:p>
            <a:pPr algn="ctr"/>
            <a:r>
              <a:rPr lang="fr-FR" sz="1400" b="1" dirty="0" smtClean="0">
                <a:solidFill>
                  <a:srgbClr val="FFFF00"/>
                </a:solidFill>
              </a:rPr>
              <a:t>PRINCIPAL AIMS OF NATIONAL URBAN POLICY/ FOCUS  ON HOUSING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z="1400" b="1" smtClean="0">
                <a:solidFill>
                  <a:schemeClr val="accent6">
                    <a:lumMod val="75000"/>
                  </a:schemeClr>
                </a:solidFill>
              </a:rPr>
              <a:pPr/>
              <a:t>2</a:t>
            </a:fld>
            <a:endParaRPr lang="fr-FR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181346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 preferRelativeResize="0">
            <a:picLocks/>
          </p:cNvPicPr>
          <p:nvPr/>
        </p:nvPicPr>
        <p:blipFill rotWithShape="1">
          <a:blip r:embed="rId2"/>
          <a:srcRect t="-1714" b="33562"/>
          <a:stretch/>
        </p:blipFill>
        <p:spPr>
          <a:xfrm>
            <a:off x="60807" y="1675642"/>
            <a:ext cx="1737313" cy="1606251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b="1" smtClean="0">
                <a:solidFill>
                  <a:srgbClr val="FFFF00"/>
                </a:solidFill>
              </a:rPr>
              <a:pPr/>
              <a:t>3</a:t>
            </a:fld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9" name="Oval 9"/>
          <p:cNvSpPr/>
          <p:nvPr/>
        </p:nvSpPr>
        <p:spPr>
          <a:xfrm>
            <a:off x="3084667" y="997494"/>
            <a:ext cx="90892" cy="89467"/>
          </a:xfrm>
          <a:prstGeom prst="ellipse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41570" tIns="20785" rIns="41570" bIns="20785" rtlCol="0" anchor="ctr"/>
          <a:lstStyle/>
          <a:p>
            <a:pPr algn="ctr" defTabSz="355463">
              <a:defRPr/>
            </a:pPr>
            <a:endParaRPr lang="en-GB" sz="700" kern="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2" name="TextBox 12"/>
          <p:cNvSpPr txBox="1"/>
          <p:nvPr/>
        </p:nvSpPr>
        <p:spPr>
          <a:xfrm>
            <a:off x="0" y="585407"/>
            <a:ext cx="1880387" cy="54896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27989" tIns="27989" rIns="27989" bIns="27989" rtlCol="0">
            <a:spAutoFit/>
          </a:bodyPr>
          <a:lstStyle/>
          <a:p>
            <a:pPr algn="just"/>
            <a:r>
              <a:rPr lang="fr-FR" sz="1200" kern="0" dirty="0" smtClean="0"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fr-FR" b="1" kern="0" dirty="0" smtClean="0">
                <a:latin typeface="Cambria" panose="02040503050406030204" pitchFamily="18" charset="0"/>
                <a:ea typeface="Cambria" panose="02040503050406030204" pitchFamily="18" charset="0"/>
              </a:rPr>
              <a:t>State </a:t>
            </a:r>
            <a:r>
              <a:rPr lang="fr-FR" b="1" kern="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budget,subsidies</a:t>
            </a:r>
            <a:endParaRPr lang="fr-FR" b="1" kern="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fr-FR" b="1" kern="0" dirty="0" smtClean="0">
                <a:latin typeface="Cambria" panose="02040503050406030204" pitchFamily="18" charset="0"/>
                <a:ea typeface="Cambria" panose="02040503050406030204" pitchFamily="18" charset="0"/>
              </a:rPr>
              <a:t>-Publics and </a:t>
            </a:r>
            <a:r>
              <a:rPr lang="fr-FR" b="1" kern="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private</a:t>
            </a:r>
            <a:r>
              <a:rPr lang="fr-FR" b="1" kern="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b="1" kern="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banks</a:t>
            </a:r>
            <a:endParaRPr lang="fr-FR" b="1" kern="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fr-FR" b="1" kern="0" dirty="0" smtClean="0"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fr-FR" b="1" kern="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Warranty</a:t>
            </a:r>
            <a:r>
              <a:rPr lang="fr-FR" b="1" kern="0" dirty="0" smtClean="0">
                <a:latin typeface="Cambria" panose="02040503050406030204" pitchFamily="18" charset="0"/>
                <a:ea typeface="Cambria" panose="02040503050406030204" pitchFamily="18" charset="0"/>
              </a:rPr>
              <a:t> organisations</a:t>
            </a:r>
            <a:endParaRPr lang="fr-FR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" name="TextBox 19"/>
          <p:cNvSpPr txBox="1"/>
          <p:nvPr/>
        </p:nvSpPr>
        <p:spPr>
          <a:xfrm>
            <a:off x="3737775" y="2405862"/>
            <a:ext cx="1893234" cy="53101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27989" tIns="27989" rIns="27989" bIns="27989" rtlCol="0">
            <a:spAutoFit/>
          </a:bodyPr>
          <a:lstStyle/>
          <a:p>
            <a:pPr algn="ctr">
              <a:spcAft>
                <a:spcPts val="117"/>
              </a:spcAft>
              <a:defRPr/>
            </a:pPr>
            <a:r>
              <a:rPr lang="fr-FR" altLang="fr-FR" b="1" kern="0" dirty="0">
                <a:latin typeface="Cambria" panose="02040503050406030204" pitchFamily="18" charset="0"/>
                <a:ea typeface="Cambria" panose="02040503050406030204" pitchFamily="18" charset="0"/>
              </a:rPr>
              <a:t>Project </a:t>
            </a:r>
            <a:r>
              <a:rPr lang="fr-FR" altLang="fr-FR" b="1" kern="0" dirty="0" err="1">
                <a:latin typeface="Cambria" panose="02040503050406030204" pitchFamily="18" charset="0"/>
                <a:ea typeface="Cambria" panose="02040503050406030204" pitchFamily="18" charset="0"/>
              </a:rPr>
              <a:t>owners</a:t>
            </a:r>
            <a:r>
              <a:rPr lang="fr-FR" altLang="fr-FR" b="1" kern="0" dirty="0">
                <a:latin typeface="Cambria" panose="02040503050406030204" pitchFamily="18" charset="0"/>
                <a:ea typeface="Cambria" panose="02040503050406030204" pitchFamily="18" charset="0"/>
              </a:rPr>
              <a:t> operating </a:t>
            </a:r>
            <a:r>
              <a:rPr lang="en-US" altLang="fr-FR" b="1" kern="0" dirty="0" smtClean="0">
                <a:latin typeface="Cambria" panose="02040503050406030204" pitchFamily="18" charset="0"/>
                <a:ea typeface="Cambria" panose="02040503050406030204" pitchFamily="18" charset="0"/>
              </a:rPr>
              <a:t>across</a:t>
            </a:r>
            <a:r>
              <a:rPr lang="fr-FR" altLang="fr-FR" b="1" kern="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altLang="fr-FR" b="1" kern="0" dirty="0">
                <a:latin typeface="Cambria" panose="02040503050406030204" pitchFamily="18" charset="0"/>
                <a:ea typeface="Cambria" panose="02040503050406030204" pitchFamily="18" charset="0"/>
              </a:rPr>
              <a:t>the </a:t>
            </a:r>
            <a:r>
              <a:rPr lang="fr-FR" altLang="fr-FR" b="1" kern="0" dirty="0" smtClean="0">
                <a:latin typeface="Cambria" panose="02040503050406030204" pitchFamily="18" charset="0"/>
                <a:ea typeface="Cambria" panose="02040503050406030204" pitchFamily="18" charset="0"/>
              </a:rPr>
              <a:t>country</a:t>
            </a:r>
          </a:p>
          <a:p>
            <a:pPr algn="ctr">
              <a:spcAft>
                <a:spcPts val="117"/>
              </a:spcAft>
              <a:defRPr/>
            </a:pPr>
            <a:r>
              <a:rPr lang="fr-FR" altLang="fr-FR" b="1" kern="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altLang="fr-FR" b="1" kern="0" dirty="0">
                <a:latin typeface="Cambria" panose="02040503050406030204" pitchFamily="18" charset="0"/>
                <a:ea typeface="Cambria" panose="02040503050406030204" pitchFamily="18" charset="0"/>
              </a:rPr>
              <a:t>(OPGI-AADL-ENPI)</a:t>
            </a:r>
            <a:endParaRPr lang="en-US" b="1" kern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1" name="TextBox 19"/>
          <p:cNvSpPr txBox="1"/>
          <p:nvPr/>
        </p:nvSpPr>
        <p:spPr>
          <a:xfrm>
            <a:off x="94437" y="2208883"/>
            <a:ext cx="1643073" cy="82596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27989" tIns="27989" rIns="27989" bIns="27989" rtlCol="0">
            <a:spAutoFit/>
          </a:bodyPr>
          <a:lstStyle/>
          <a:p>
            <a:pPr algn="just" defTabSz="355463">
              <a:spcAft>
                <a:spcPts val="117"/>
              </a:spcAft>
              <a:defRPr/>
            </a:pPr>
            <a:r>
              <a:rPr lang="en-GB" b="1" kern="0" dirty="0" smtClean="0">
                <a:latin typeface="Cambria" panose="02040503050406030204" pitchFamily="18" charset="0"/>
                <a:ea typeface="Cambria" panose="02040503050406030204" pitchFamily="18" charset="0"/>
              </a:rPr>
              <a:t>Supervisory </a:t>
            </a:r>
            <a:r>
              <a:rPr lang="en-GB" b="1" kern="0" dirty="0">
                <a:latin typeface="Cambria" panose="02040503050406030204" pitchFamily="18" charset="0"/>
                <a:ea typeface="Cambria" panose="02040503050406030204" pitchFamily="18" charset="0"/>
              </a:rPr>
              <a:t>bodies for </a:t>
            </a:r>
            <a:r>
              <a:rPr lang="en-GB" b="1" kern="0" dirty="0" smtClean="0">
                <a:latin typeface="Cambria" panose="02040503050406030204" pitchFamily="18" charset="0"/>
                <a:ea typeface="Cambria" panose="02040503050406030204" pitchFamily="18" charset="0"/>
              </a:rPr>
              <a:t>technique controls </a:t>
            </a:r>
            <a:r>
              <a:rPr lang="en-GB" b="1" kern="0" dirty="0">
                <a:latin typeface="Cambria" panose="02040503050406030204" pitchFamily="18" charset="0"/>
                <a:ea typeface="Cambria" panose="02040503050406030204" pitchFamily="18" charset="0"/>
              </a:rPr>
              <a:t>and </a:t>
            </a:r>
            <a:r>
              <a:rPr lang="en-GB" b="1" kern="0" dirty="0" smtClean="0">
                <a:latin typeface="Cambria" panose="02040503050406030204" pitchFamily="18" charset="0"/>
                <a:ea typeface="Cambria" panose="02040503050406030204" pitchFamily="18" charset="0"/>
              </a:rPr>
              <a:t>research. </a:t>
            </a:r>
            <a:r>
              <a:rPr lang="fr-FR" b="1" kern="0" dirty="0">
                <a:latin typeface="Cambria" panose="02040503050406030204" pitchFamily="18" charset="0"/>
                <a:ea typeface="Cambria" panose="02040503050406030204" pitchFamily="18" charset="0"/>
              </a:rPr>
              <a:t>(CTC, CGS, CNERIB, LNHC, CNIC et ANURB</a:t>
            </a:r>
            <a:r>
              <a:rPr lang="fr-FR" b="1" kern="0" dirty="0" smtClean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  <a:endParaRPr lang="fr-FR" b="1" kern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807" y="1295001"/>
            <a:ext cx="2106400" cy="41477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41570" tIns="20785" rIns="41570" bIns="20785">
            <a:spAutoFit/>
          </a:bodyPr>
          <a:lstStyle/>
          <a:p>
            <a:pPr marL="155887" indent="-155887" algn="just">
              <a:lnSpc>
                <a:spcPct val="115000"/>
              </a:lnSpc>
              <a:buClr>
                <a:srgbClr val="808080"/>
              </a:buClr>
              <a:buFont typeface="Arial Narrow" panose="020B0606020202030204" pitchFamily="34" charset="0"/>
              <a:buChar char="-"/>
            </a:pPr>
            <a:r>
              <a:rPr lang="fr-FR" sz="1100" b="1" kern="0" dirty="0" smtClean="0">
                <a:latin typeface="Cambria" panose="02040503050406030204" pitchFamily="18" charset="0"/>
                <a:ea typeface="Cambria" panose="02040503050406030204" pitchFamily="18" charset="0"/>
              </a:rPr>
              <a:t>Construction compagnies</a:t>
            </a:r>
            <a:endParaRPr lang="fr-FR" sz="1100" b="1" kern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55887" indent="-155887" algn="just">
              <a:lnSpc>
                <a:spcPct val="115000"/>
              </a:lnSpc>
              <a:buClr>
                <a:srgbClr val="808080"/>
              </a:buClr>
              <a:buFont typeface="Arial Narrow" panose="020B0606020202030204" pitchFamily="34" charset="0"/>
              <a:buChar char="-"/>
            </a:pPr>
            <a:r>
              <a:rPr lang="fr-FR" sz="1100" b="1" kern="0" dirty="0" smtClean="0">
                <a:latin typeface="Cambria" panose="02040503050406030204" pitchFamily="18" charset="0"/>
                <a:ea typeface="Cambria" panose="02040503050406030204" pitchFamily="18" charset="0"/>
              </a:rPr>
              <a:t>Building </a:t>
            </a:r>
            <a:r>
              <a:rPr lang="fr-FR" sz="1100" b="1" kern="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materials</a:t>
            </a:r>
            <a:endParaRPr lang="fr-FR" sz="1100" b="1" kern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2" name="TextBox 19"/>
          <p:cNvSpPr txBox="1"/>
          <p:nvPr/>
        </p:nvSpPr>
        <p:spPr>
          <a:xfrm>
            <a:off x="3833809" y="1827484"/>
            <a:ext cx="1854066" cy="36430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27989" tIns="27989" rIns="27989" bIns="27989" rtlCol="0">
            <a:spAutoFit/>
          </a:bodyPr>
          <a:lstStyle/>
          <a:p>
            <a:pPr indent="-129905" algn="just"/>
            <a:r>
              <a:rPr lang="fr-FR" b="1" kern="0" dirty="0" err="1">
                <a:latin typeface="Cambria" panose="02040503050406030204" pitchFamily="18" charset="0"/>
                <a:ea typeface="Cambria" panose="02040503050406030204" pitchFamily="18" charset="0"/>
              </a:rPr>
              <a:t>Approved</a:t>
            </a:r>
            <a:r>
              <a:rPr lang="fr-FR" b="1" kern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b="1" kern="0" dirty="0" err="1">
                <a:latin typeface="Cambria" panose="02040503050406030204" pitchFamily="18" charset="0"/>
                <a:ea typeface="Cambria" panose="02040503050406030204" pitchFamily="18" charset="0"/>
              </a:rPr>
              <a:t>private</a:t>
            </a:r>
            <a:r>
              <a:rPr lang="fr-FR" b="1" kern="0" dirty="0">
                <a:latin typeface="Cambria" panose="02040503050406030204" pitchFamily="18" charset="0"/>
                <a:ea typeface="Cambria" panose="02040503050406030204" pitchFamily="18" charset="0"/>
              </a:rPr>
              <a:t> and public real state </a:t>
            </a:r>
            <a:r>
              <a:rPr lang="fr-FR" b="1" kern="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developers</a:t>
            </a:r>
            <a:endParaRPr lang="fr-FR" b="1" kern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913854" y="1112431"/>
            <a:ext cx="1774021" cy="48728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1570" tIns="20785" rIns="41570" bIns="20785" rtlCol="0" anchor="ctr"/>
          <a:lstStyle/>
          <a:p>
            <a:pPr algn="ctr"/>
            <a:r>
              <a:rPr lang="fr-FR" sz="1100" b="1" kern="0" dirty="0" smtClean="0">
                <a:latin typeface="Cambria" panose="02040503050406030204" pitchFamily="18" charset="0"/>
                <a:ea typeface="Cambria" panose="02040503050406030204" pitchFamily="18" charset="0"/>
              </a:rPr>
              <a:t>National File </a:t>
            </a:r>
            <a:r>
              <a:rPr lang="fr-FR" sz="1100" b="1" kern="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Housing</a:t>
            </a:r>
            <a:endParaRPr lang="fr-FR" sz="1100" b="1" kern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3" name="Rectangle à coins arrondis 62"/>
          <p:cNvSpPr/>
          <p:nvPr/>
        </p:nvSpPr>
        <p:spPr>
          <a:xfrm>
            <a:off x="3809213" y="548474"/>
            <a:ext cx="1844611" cy="41208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1570" tIns="20785" rIns="41570" bIns="20785" rtlCol="0" anchor="ctr"/>
          <a:lstStyle/>
          <a:p>
            <a:pPr algn="ctr"/>
            <a:r>
              <a:rPr lang="fr-FR" b="1" kern="0" dirty="0">
                <a:latin typeface="Cambria" panose="02040503050406030204" pitchFamily="18" charset="0"/>
                <a:ea typeface="Cambria" panose="02040503050406030204" pitchFamily="18" charset="0"/>
              </a:rPr>
              <a:t>Land Free or </a:t>
            </a:r>
            <a:r>
              <a:rPr lang="fr-FR" b="1" kern="0" dirty="0" err="1">
                <a:latin typeface="Cambria" panose="02040503050406030204" pitchFamily="18" charset="0"/>
                <a:ea typeface="Cambria" panose="02040503050406030204" pitchFamily="18" charset="0"/>
              </a:rPr>
              <a:t>Below</a:t>
            </a:r>
            <a:r>
              <a:rPr lang="fr-FR" b="1" kern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ctr"/>
            <a:r>
              <a:rPr lang="fr-FR" b="1" kern="0" dirty="0" err="1">
                <a:latin typeface="Cambria" panose="02040503050406030204" pitchFamily="18" charset="0"/>
                <a:ea typeface="Cambria" panose="02040503050406030204" pitchFamily="18" charset="0"/>
              </a:rPr>
              <a:t>Market</a:t>
            </a:r>
            <a:r>
              <a:rPr lang="fr-FR" b="1" kern="0" dirty="0">
                <a:latin typeface="Cambria" panose="02040503050406030204" pitchFamily="18" charset="0"/>
                <a:ea typeface="Cambria" panose="02040503050406030204" pitchFamily="18" charset="0"/>
              </a:rPr>
              <a:t> Value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2400" y="196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8713" y="60809"/>
            <a:ext cx="5761038" cy="38451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51435" tIns="25718" rIns="51435" bIns="25718" rtlCol="0" anchor="t"/>
          <a:lstStyle/>
          <a:p>
            <a:pPr algn="ctr"/>
            <a:r>
              <a:rPr lang="fr-FR" sz="1400" b="1" dirty="0">
                <a:solidFill>
                  <a:srgbClr val="00B050"/>
                </a:solidFill>
              </a:rPr>
              <a:t>PRINCIPAL MEANS OF THE THIS POLICY</a:t>
            </a:r>
          </a:p>
          <a:p>
            <a:pPr algn="ctr"/>
            <a:endParaRPr lang="fr-FR" sz="1400" b="1" dirty="0">
              <a:solidFill>
                <a:srgbClr val="00B050"/>
              </a:solidFill>
            </a:endParaRPr>
          </a:p>
          <a:p>
            <a:pPr algn="ctr"/>
            <a:endParaRPr lang="fr-FR" sz="400" b="1" dirty="0">
              <a:solidFill>
                <a:srgbClr val="00B050"/>
              </a:solidFill>
            </a:endParaRPr>
          </a:p>
        </p:txBody>
      </p:sp>
      <p:graphicFrame>
        <p:nvGraphicFramePr>
          <p:cNvPr id="17" name="Diagramme 16"/>
          <p:cNvGraphicFramePr/>
          <p:nvPr>
            <p:extLst>
              <p:ext uri="{D42A27DB-BD31-4B8C-83A1-F6EECF244321}">
                <p14:modId xmlns="" xmlns:p14="http://schemas.microsoft.com/office/powerpoint/2010/main" val="796435022"/>
              </p:ext>
            </p:extLst>
          </p:nvPr>
        </p:nvGraphicFramePr>
        <p:xfrm>
          <a:off x="861109" y="270274"/>
          <a:ext cx="3840692" cy="2455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TextBox 19"/>
          <p:cNvSpPr txBox="1"/>
          <p:nvPr/>
        </p:nvSpPr>
        <p:spPr>
          <a:xfrm>
            <a:off x="1951826" y="2262986"/>
            <a:ext cx="1643073" cy="82596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27989" tIns="27989" rIns="27989" bIns="27989" rtlCol="0">
            <a:spAutoFit/>
          </a:bodyPr>
          <a:lstStyle/>
          <a:p>
            <a:pPr algn="just" defTabSz="355463">
              <a:spcAft>
                <a:spcPts val="117"/>
              </a:spcAft>
              <a:defRPr/>
            </a:pPr>
            <a:r>
              <a:rPr lang="en-US" b="1" kern="0" dirty="0" smtClean="0">
                <a:latin typeface="Cambria" panose="02040503050406030204" pitchFamily="18" charset="0"/>
                <a:ea typeface="Cambria" panose="02040503050406030204" pitchFamily="18" charset="0"/>
              </a:rPr>
              <a:t>local administrative organizations responsible for housing, urban planning, cities and public facilities</a:t>
            </a:r>
            <a:endParaRPr lang="fr-FR" b="1" kern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407430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7" grpId="0" animBg="1"/>
      <p:bldP spid="61" grpId="0" animBg="1"/>
      <p:bldP spid="4" grpId="0" animBg="1"/>
      <p:bldP spid="62" grpId="0" animBg="1"/>
      <p:bldP spid="5" grpId="0" animBg="1"/>
      <p:bldP spid="63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 preferRelativeResize="0">
            <a:picLocks/>
          </p:cNvPicPr>
          <p:nvPr/>
        </p:nvPicPr>
        <p:blipFill rotWithShape="1">
          <a:blip r:embed="rId2"/>
          <a:srcRect t="-1714" b="33562"/>
          <a:stretch/>
        </p:blipFill>
        <p:spPr>
          <a:xfrm>
            <a:off x="60807" y="1675642"/>
            <a:ext cx="1737313" cy="1606251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b="1" smtClean="0">
                <a:solidFill>
                  <a:srgbClr val="FFFF00"/>
                </a:solidFill>
              </a:rPr>
              <a:pPr/>
              <a:t>4</a:t>
            </a:fld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9" name="Oval 9"/>
          <p:cNvSpPr/>
          <p:nvPr/>
        </p:nvSpPr>
        <p:spPr>
          <a:xfrm>
            <a:off x="3084667" y="997494"/>
            <a:ext cx="90892" cy="89467"/>
          </a:xfrm>
          <a:prstGeom prst="ellipse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41570" tIns="20785" rIns="41570" bIns="20785" rtlCol="0" anchor="ctr"/>
          <a:lstStyle/>
          <a:p>
            <a:pPr algn="ctr" defTabSz="355463">
              <a:defRPr/>
            </a:pPr>
            <a:endParaRPr lang="en-GB" sz="700" kern="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3" name="Rectangle à coins arrondis 42"/>
          <p:cNvSpPr/>
          <p:nvPr/>
        </p:nvSpPr>
        <p:spPr>
          <a:xfrm>
            <a:off x="0" y="21083"/>
            <a:ext cx="5761038" cy="38451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51435" tIns="25718" rIns="51435" bIns="25718" rtlCol="0" anchor="t"/>
          <a:lstStyle/>
          <a:p>
            <a:pPr algn="ctr"/>
            <a:r>
              <a:rPr lang="fr-FR" sz="1400" b="1" dirty="0" smtClean="0">
                <a:solidFill>
                  <a:srgbClr val="00B050"/>
                </a:solidFill>
              </a:rPr>
              <a:t>CRETERIA </a:t>
            </a:r>
            <a:r>
              <a:rPr lang="fr-FR" sz="1400" b="1" dirty="0">
                <a:solidFill>
                  <a:srgbClr val="00B050"/>
                </a:solidFill>
              </a:rPr>
              <a:t>OF </a:t>
            </a:r>
            <a:r>
              <a:rPr lang="fr-FR" sz="1400" b="1" dirty="0" smtClean="0">
                <a:solidFill>
                  <a:srgbClr val="00B050"/>
                </a:solidFill>
              </a:rPr>
              <a:t>DECENT  HOUSING</a:t>
            </a:r>
            <a:endParaRPr lang="fr-FR" sz="1400" b="1" dirty="0">
              <a:solidFill>
                <a:srgbClr val="00B050"/>
              </a:solidFill>
            </a:endParaRPr>
          </a:p>
          <a:p>
            <a:pPr algn="ctr"/>
            <a:endParaRPr lang="fr-FR" sz="1400" b="1" dirty="0">
              <a:solidFill>
                <a:srgbClr val="00B050"/>
              </a:solidFill>
            </a:endParaRPr>
          </a:p>
          <a:p>
            <a:pPr algn="ctr"/>
            <a:endParaRPr lang="fr-FR" sz="1400" b="1" dirty="0">
              <a:solidFill>
                <a:srgbClr val="00B050"/>
              </a:solidFill>
            </a:endParaRP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="" xmlns:p14="http://schemas.microsoft.com/office/powerpoint/2010/main" val="342235751"/>
              </p:ext>
            </p:extLst>
          </p:nvPr>
        </p:nvGraphicFramePr>
        <p:xfrm>
          <a:off x="0" y="467916"/>
          <a:ext cx="5761038" cy="2772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144816926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0" y="548474"/>
            <a:ext cx="2812788" cy="68909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51435" tIns="25718" rIns="51435" bIns="25718" rtlCol="1" anchor="ctr"/>
          <a:lstStyle/>
          <a:p>
            <a:pPr algn="ctr"/>
            <a:r>
              <a:rPr lang="fr-FR" sz="1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EXPLICIT  SUBSIDIES: 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0" y="236247"/>
            <a:ext cx="5761038" cy="30376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lvl="0" algn="ctr"/>
            <a:r>
              <a:rPr lang="fr-FR" sz="1100" b="1" dirty="0" smtClean="0"/>
              <a:t>INCREASE THE SUPPLY OF AFFORDABLE UNITS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0" y="0"/>
            <a:ext cx="5761038" cy="30281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51435" tIns="25718" rIns="51435" bIns="25718" rtlCol="0" anchor="t"/>
          <a:lstStyle/>
          <a:p>
            <a:pPr algn="ctr"/>
            <a:r>
              <a:rPr lang="fr-FR" sz="1400" b="1" dirty="0">
                <a:solidFill>
                  <a:srgbClr val="00B050"/>
                </a:solidFill>
              </a:rPr>
              <a:t>GOUVERNEMENT SUBSIDIES AND FINANCING  </a:t>
            </a:r>
          </a:p>
          <a:p>
            <a:pPr algn="ctr"/>
            <a:endParaRPr lang="fr-FR" sz="1400" b="1" dirty="0">
              <a:solidFill>
                <a:srgbClr val="00B050"/>
              </a:solidFill>
            </a:endParaRPr>
          </a:p>
          <a:p>
            <a:pPr algn="ctr"/>
            <a:endParaRPr lang="fr-FR" sz="1400" b="1" dirty="0">
              <a:solidFill>
                <a:srgbClr val="00B050"/>
              </a:solidFill>
            </a:endParaRPr>
          </a:p>
        </p:txBody>
      </p:sp>
      <p:sp>
        <p:nvSpPr>
          <p:cNvPr id="11" name="Flèche vers le bas 10"/>
          <p:cNvSpPr/>
          <p:nvPr/>
        </p:nvSpPr>
        <p:spPr>
          <a:xfrm>
            <a:off x="1237445" y="1262854"/>
            <a:ext cx="214314" cy="429768"/>
          </a:xfrm>
          <a:prstGeom prst="down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0" y="1691482"/>
            <a:ext cx="2812788" cy="1000132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51435" tIns="25718" rIns="51435" bIns="25718" rtlCol="1" anchor="ctr"/>
          <a:lstStyle/>
          <a:p>
            <a:pPr algn="ctr"/>
            <a:r>
              <a:rPr lang="en-US" sz="1100" b="1" dirty="0" smtClean="0"/>
              <a:t>financed from the state</a:t>
            </a:r>
          </a:p>
          <a:p>
            <a:pPr algn="ctr"/>
            <a:r>
              <a:rPr lang="en-US" sz="1100" b="1" dirty="0" smtClean="0"/>
              <a:t> national budget</a:t>
            </a:r>
            <a:endParaRPr lang="ar-DZ" sz="1100" b="1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3165377" y="1893041"/>
            <a:ext cx="2501224" cy="1126400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just"/>
            <a:r>
              <a:rPr lang="fr-FR" b="1" dirty="0" smtClean="0"/>
              <a:t>-</a:t>
            </a:r>
            <a:r>
              <a:rPr lang="fr-FR" sz="1100" b="1" dirty="0" smtClean="0">
                <a:latin typeface="Arial Narrow" pitchFamily="34" charset="0"/>
              </a:rPr>
              <a:t>Direct Financial </a:t>
            </a:r>
            <a:r>
              <a:rPr lang="fr-FR" sz="1100" b="1" dirty="0" err="1" smtClean="0">
                <a:latin typeface="Arial Narrow" pitchFamily="34" charset="0"/>
              </a:rPr>
              <a:t>Aid</a:t>
            </a:r>
            <a:r>
              <a:rPr lang="fr-FR" sz="1100" b="1" dirty="0" smtClean="0">
                <a:latin typeface="Arial Narrow" pitchFamily="34" charset="0"/>
              </a:rPr>
              <a:t> To </a:t>
            </a:r>
            <a:r>
              <a:rPr lang="fr-FR" sz="1100" b="1" dirty="0" err="1" smtClean="0">
                <a:latin typeface="Arial Narrow" pitchFamily="34" charset="0"/>
              </a:rPr>
              <a:t>Citizens</a:t>
            </a:r>
            <a:r>
              <a:rPr lang="fr-FR" sz="1100" b="1" dirty="0" smtClean="0">
                <a:latin typeface="Arial Narrow" pitchFamily="34" charset="0"/>
              </a:rPr>
              <a:t>: </a:t>
            </a:r>
          </a:p>
          <a:p>
            <a:pPr algn="just"/>
            <a:r>
              <a:rPr lang="fr-FR" sz="1100" b="1" dirty="0" smtClean="0">
                <a:latin typeface="Arial Narrow" pitchFamily="34" charset="0"/>
              </a:rPr>
              <a:t>-Subsidies For </a:t>
            </a:r>
            <a:r>
              <a:rPr lang="fr-FR" sz="1100" b="1" dirty="0" err="1" smtClean="0">
                <a:latin typeface="Arial Narrow" pitchFamily="34" charset="0"/>
              </a:rPr>
              <a:t>Housing</a:t>
            </a:r>
            <a:r>
              <a:rPr lang="fr-FR" sz="1100" b="1" dirty="0" smtClean="0">
                <a:latin typeface="Arial Narrow" pitchFamily="34" charset="0"/>
              </a:rPr>
              <a:t> Grants </a:t>
            </a:r>
          </a:p>
          <a:p>
            <a:pPr algn="just"/>
            <a:r>
              <a:rPr lang="fr-FR" sz="1100" b="1" dirty="0" smtClean="0">
                <a:latin typeface="Arial Narrow" pitchFamily="34" charset="0"/>
              </a:rPr>
              <a:t>-</a:t>
            </a:r>
            <a:r>
              <a:rPr lang="fr-FR" sz="1100" b="1" dirty="0" err="1" smtClean="0">
                <a:latin typeface="Arial Narrow" pitchFamily="34" charset="0"/>
              </a:rPr>
              <a:t>Interest</a:t>
            </a:r>
            <a:r>
              <a:rPr lang="fr-FR" sz="1100" b="1" dirty="0" smtClean="0">
                <a:latin typeface="Arial Narrow" pitchFamily="34" charset="0"/>
              </a:rPr>
              <a:t> Rate Subsidies</a:t>
            </a:r>
          </a:p>
          <a:p>
            <a:pPr algn="just"/>
            <a:r>
              <a:rPr lang="fr-FR" sz="1100" b="1" dirty="0" smtClean="0">
                <a:latin typeface="Arial Narrow" pitchFamily="34" charset="0"/>
              </a:rPr>
              <a:t>-Publics-infrastructure: (</a:t>
            </a:r>
            <a:r>
              <a:rPr lang="fr-FR" sz="1100" b="1" dirty="0" err="1" smtClean="0">
                <a:latin typeface="Arial Narrow" pitchFamily="34" charset="0"/>
              </a:rPr>
              <a:t>Viability</a:t>
            </a:r>
            <a:r>
              <a:rPr lang="fr-FR" sz="1100" b="1" dirty="0" smtClean="0">
                <a:latin typeface="Arial Narrow" pitchFamily="34" charset="0"/>
              </a:rPr>
              <a:t>, road, network, </a:t>
            </a:r>
            <a:r>
              <a:rPr lang="fr-FR" sz="1100" b="1" dirty="0" err="1" smtClean="0">
                <a:latin typeface="Arial Narrow" pitchFamily="34" charset="0"/>
              </a:rPr>
              <a:t>healthcare</a:t>
            </a:r>
            <a:r>
              <a:rPr lang="fr-FR" sz="1100" b="1" dirty="0" smtClean="0">
                <a:latin typeface="Arial Narrow" pitchFamily="34" charset="0"/>
              </a:rPr>
              <a:t>,</a:t>
            </a:r>
          </a:p>
          <a:p>
            <a:pPr algn="just"/>
            <a:r>
              <a:rPr lang="fr-FR" sz="1100" b="1" dirty="0" smtClean="0">
                <a:latin typeface="Arial Narrow" pitchFamily="34" charset="0"/>
              </a:rPr>
              <a:t> </a:t>
            </a:r>
            <a:r>
              <a:rPr lang="fr-FR" sz="1100" b="1" dirty="0" err="1" smtClean="0">
                <a:latin typeface="Arial Narrow" pitchFamily="34" charset="0"/>
              </a:rPr>
              <a:t>schools</a:t>
            </a:r>
            <a:r>
              <a:rPr lang="fr-FR" sz="1100" b="1" dirty="0" smtClean="0">
                <a:latin typeface="Arial Narrow" pitchFamily="34" charset="0"/>
              </a:rPr>
              <a:t> and </a:t>
            </a:r>
            <a:r>
              <a:rPr lang="fr-FR" sz="1100" b="1" dirty="0" err="1" smtClean="0">
                <a:latin typeface="Arial Narrow" pitchFamily="34" charset="0"/>
              </a:rPr>
              <a:t>other</a:t>
            </a:r>
            <a:r>
              <a:rPr lang="fr-FR" sz="1100" b="1" dirty="0" smtClean="0">
                <a:latin typeface="Arial Narrow" pitchFamily="34" charset="0"/>
              </a:rPr>
              <a:t> services)</a:t>
            </a:r>
            <a:endParaRPr lang="fr-FR" sz="1100" b="1" dirty="0">
              <a:latin typeface="Arial Narrow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166271" y="845186"/>
            <a:ext cx="2451891" cy="569224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r>
              <a:rPr lang="fr-FR" sz="1200" b="1" dirty="0" smtClean="0">
                <a:latin typeface="Arial Narrow" pitchFamily="34" charset="0"/>
                <a:ea typeface="Cambria" panose="02040503050406030204" pitchFamily="18" charset="0"/>
              </a:rPr>
              <a:t>Public </a:t>
            </a:r>
            <a:r>
              <a:rPr lang="fr-FR" sz="1200" b="1" dirty="0" err="1" smtClean="0">
                <a:latin typeface="Arial Narrow" pitchFamily="34" charset="0"/>
                <a:ea typeface="Cambria" panose="02040503050406030204" pitchFamily="18" charset="0"/>
              </a:rPr>
              <a:t>Rental</a:t>
            </a:r>
            <a:r>
              <a:rPr lang="fr-FR" sz="1200" b="1" dirty="0" smtClean="0"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b="1" dirty="0" err="1" smtClean="0">
                <a:latin typeface="Arial Narrow" pitchFamily="34" charset="0"/>
                <a:ea typeface="Cambria" panose="02040503050406030204" pitchFamily="18" charset="0"/>
              </a:rPr>
              <a:t>Housing</a:t>
            </a:r>
            <a:r>
              <a:rPr lang="fr-FR" sz="1200" b="1" dirty="0"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b="1" dirty="0" err="1" smtClean="0">
                <a:latin typeface="Arial Narrow" pitchFamily="34" charset="0"/>
                <a:ea typeface="Cambria" panose="02040503050406030204" pitchFamily="18" charset="0"/>
              </a:rPr>
              <a:t>fully</a:t>
            </a:r>
            <a:r>
              <a:rPr lang="fr-FR" sz="1200" b="1" dirty="0" smtClean="0"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b="1" dirty="0" err="1" smtClean="0">
                <a:latin typeface="Arial Narrow" pitchFamily="34" charset="0"/>
                <a:ea typeface="Cambria" panose="02040503050406030204" pitchFamily="18" charset="0"/>
              </a:rPr>
              <a:t>suported</a:t>
            </a:r>
            <a:r>
              <a:rPr lang="fr-FR" sz="1200" b="1" dirty="0" smtClean="0">
                <a:latin typeface="Arial Narrow" pitchFamily="34" charset="0"/>
                <a:ea typeface="Cambria" panose="02040503050406030204" pitchFamily="18" charset="0"/>
              </a:rPr>
              <a:t>  </a:t>
            </a:r>
            <a:endParaRPr lang="fr-FR" sz="1200" b="1" dirty="0">
              <a:latin typeface="Arial Narrow" pitchFamily="34" charset="0"/>
              <a:ea typeface="Cambria" panose="02040503050406030204" pitchFamily="18" charset="0"/>
            </a:endParaRPr>
          </a:p>
        </p:txBody>
      </p:sp>
      <p:sp>
        <p:nvSpPr>
          <p:cNvPr id="22" name="Accolade ouvrante 21"/>
          <p:cNvSpPr/>
          <p:nvPr/>
        </p:nvSpPr>
        <p:spPr>
          <a:xfrm>
            <a:off x="2809081" y="1191416"/>
            <a:ext cx="285752" cy="1785950"/>
          </a:xfrm>
          <a:prstGeom prst="lef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4" grpId="0" animBg="1"/>
      <p:bldP spid="17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0" y="1334292"/>
            <a:ext cx="2597558" cy="704483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51435" tIns="25718" rIns="51435" bIns="25718" rtlCol="1" anchor="ctr"/>
          <a:lstStyle/>
          <a:p>
            <a:pPr algn="ctr"/>
            <a:r>
              <a:rPr lang="fr-FR" sz="1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IMPLICIT   SUBSIDIES </a:t>
            </a:r>
          </a:p>
          <a:p>
            <a:pPr algn="ctr"/>
            <a:r>
              <a:rPr lang="fr-FR" sz="1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(non </a:t>
            </a:r>
            <a:r>
              <a:rPr lang="en-US" sz="1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monetary</a:t>
            </a:r>
            <a:r>
              <a:rPr lang="fr-FR" sz="12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support)</a:t>
            </a:r>
            <a:endParaRPr lang="ar-DZ" sz="1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0" y="236247"/>
            <a:ext cx="5761038" cy="30376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lvl="0"/>
            <a:endParaRPr lang="fr-FR" sz="1100" dirty="0" smtClean="0"/>
          </a:p>
        </p:txBody>
      </p:sp>
      <p:sp>
        <p:nvSpPr>
          <p:cNvPr id="9" name="Rectangle à coins arrondis 8"/>
          <p:cNvSpPr/>
          <p:nvPr/>
        </p:nvSpPr>
        <p:spPr>
          <a:xfrm>
            <a:off x="0" y="21083"/>
            <a:ext cx="5761038" cy="3762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51435" tIns="25718" rIns="51435" bIns="25718" rtlCol="0" anchor="t"/>
          <a:lstStyle/>
          <a:p>
            <a:pPr algn="ctr"/>
            <a:endParaRPr lang="fr-FR" sz="300" b="1" dirty="0" smtClean="0">
              <a:solidFill>
                <a:srgbClr val="00B050"/>
              </a:solidFill>
            </a:endParaRPr>
          </a:p>
          <a:p>
            <a:pPr algn="ctr"/>
            <a:r>
              <a:rPr lang="fr-FR" sz="1400" b="1" dirty="0" smtClean="0">
                <a:solidFill>
                  <a:srgbClr val="00B050"/>
                </a:solidFill>
              </a:rPr>
              <a:t>FOCUS </a:t>
            </a:r>
            <a:r>
              <a:rPr lang="fr-FR" sz="1400" b="1" dirty="0">
                <a:solidFill>
                  <a:srgbClr val="00B050"/>
                </a:solidFill>
              </a:rPr>
              <a:t>ON </a:t>
            </a:r>
            <a:r>
              <a:rPr lang="fr-FR" sz="1400" b="1" dirty="0" smtClean="0">
                <a:solidFill>
                  <a:srgbClr val="00B050"/>
                </a:solidFill>
              </a:rPr>
              <a:t>GOVERNMENT SUBSIDIES AND FINANCING  </a:t>
            </a:r>
            <a:endParaRPr lang="fr-FR" sz="1400" b="1" dirty="0">
              <a:solidFill>
                <a:srgbClr val="00B050"/>
              </a:solidFill>
            </a:endParaRPr>
          </a:p>
          <a:p>
            <a:pPr algn="ctr"/>
            <a:endParaRPr lang="fr-FR" sz="1400" b="1" dirty="0">
              <a:solidFill>
                <a:srgbClr val="00B050"/>
              </a:solidFill>
            </a:endParaRPr>
          </a:p>
          <a:p>
            <a:pPr algn="ctr"/>
            <a:endParaRPr lang="fr-FR" sz="1400" b="1" dirty="0">
              <a:solidFill>
                <a:srgbClr val="00B05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24535" y="971972"/>
            <a:ext cx="2448272" cy="2673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51435" tIns="25718" rIns="51435" bIns="25718">
            <a:spAutoFit/>
          </a:bodyPr>
          <a:lstStyle/>
          <a:p>
            <a:pPr algn="ctr"/>
            <a:r>
              <a:rPr lang="fr-FR" sz="1400" b="1" dirty="0" smtClean="0"/>
              <a:t>-</a:t>
            </a:r>
            <a:r>
              <a:rPr lang="fr-FR" sz="1200" b="1" dirty="0" smtClean="0"/>
              <a:t>Free or </a:t>
            </a:r>
            <a:r>
              <a:rPr lang="fr-FR" sz="1200" b="1" dirty="0" err="1" smtClean="0"/>
              <a:t>low</a:t>
            </a:r>
            <a:r>
              <a:rPr lang="fr-FR" sz="1200" b="1" dirty="0" smtClean="0"/>
              <a:t>-</a:t>
            </a:r>
            <a:r>
              <a:rPr lang="fr-FR" sz="1200" b="1" dirty="0" err="1" smtClean="0"/>
              <a:t>cost</a:t>
            </a:r>
            <a:r>
              <a:rPr lang="fr-FR" sz="1200" b="1" dirty="0" smtClean="0"/>
              <a:t> land allocation</a:t>
            </a:r>
            <a:endParaRPr lang="fr-FR" sz="1200" b="1" dirty="0"/>
          </a:p>
        </p:txBody>
      </p:sp>
      <p:sp>
        <p:nvSpPr>
          <p:cNvPr id="16" name="Rectangle 15"/>
          <p:cNvSpPr/>
          <p:nvPr/>
        </p:nvSpPr>
        <p:spPr>
          <a:xfrm>
            <a:off x="3094834" y="2548738"/>
            <a:ext cx="2357454" cy="2366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51435" tIns="25718" rIns="51435" bIns="25718">
            <a:spAutoFit/>
          </a:bodyPr>
          <a:lstStyle/>
          <a:p>
            <a:pPr lvl="1" algn="ctr"/>
            <a:r>
              <a:rPr lang="fr-FR" sz="12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Rent</a:t>
            </a:r>
            <a:r>
              <a:rPr lang="fr-FR" sz="1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r-FR" sz="12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supported</a:t>
            </a:r>
            <a:endParaRPr lang="fr-FR" sz="12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23395" y="1620045"/>
            <a:ext cx="242889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fr-FR" sz="1200" b="1" dirty="0" smtClean="0">
                <a:solidFill>
                  <a:schemeClr val="tx1"/>
                </a:solidFill>
              </a:rPr>
              <a:t>Taxes </a:t>
            </a:r>
            <a:r>
              <a:rPr lang="fr-FR" sz="1200" b="1" dirty="0" err="1" smtClean="0">
                <a:solidFill>
                  <a:schemeClr val="tx1"/>
                </a:solidFill>
              </a:rPr>
              <a:t>reduction</a:t>
            </a:r>
            <a:r>
              <a:rPr lang="fr-FR" sz="1200" b="1" dirty="0" smtClean="0">
                <a:solidFill>
                  <a:schemeClr val="tx1"/>
                </a:solidFill>
              </a:rPr>
              <a:t>: (Val)</a:t>
            </a:r>
          </a:p>
          <a:p>
            <a:pPr lvl="1">
              <a:buFont typeface="Arial" pitchFamily="34" charset="0"/>
              <a:buChar char="•"/>
            </a:pPr>
            <a:r>
              <a:rPr lang="fr-FR" sz="1200" b="1" dirty="0" err="1" smtClean="0">
                <a:solidFill>
                  <a:schemeClr val="tx1"/>
                </a:solidFill>
              </a:rPr>
              <a:t>Regsitration</a:t>
            </a:r>
            <a:r>
              <a:rPr lang="fr-FR" sz="1200" b="1" dirty="0" smtClean="0">
                <a:solidFill>
                  <a:schemeClr val="tx1"/>
                </a:solidFill>
              </a:rPr>
              <a:t> </a:t>
            </a:r>
            <a:r>
              <a:rPr lang="fr-FR" sz="1200" b="1" dirty="0" err="1" smtClean="0">
                <a:solidFill>
                  <a:schemeClr val="tx1"/>
                </a:solidFill>
              </a:rPr>
              <a:t>Fees</a:t>
            </a:r>
            <a:endParaRPr lang="fr-FR" sz="1200" b="1" dirty="0" smtClean="0">
              <a:solidFill>
                <a:schemeClr val="tx1"/>
              </a:solidFill>
            </a:endParaRPr>
          </a:p>
        </p:txBody>
      </p:sp>
      <p:sp>
        <p:nvSpPr>
          <p:cNvPr id="21" name="Accolade ouvrante 20"/>
          <p:cNvSpPr/>
          <p:nvPr/>
        </p:nvSpPr>
        <p:spPr>
          <a:xfrm>
            <a:off x="2666205" y="1191416"/>
            <a:ext cx="214314" cy="1643074"/>
          </a:xfrm>
          <a:prstGeom prst="leftBrac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  <p:bldP spid="16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 preferRelativeResize="0">
            <a:picLocks/>
          </p:cNvPicPr>
          <p:nvPr/>
        </p:nvPicPr>
        <p:blipFill rotWithShape="1">
          <a:blip r:embed="rId3"/>
          <a:srcRect t="-1714" b="33562"/>
          <a:stretch/>
        </p:blipFill>
        <p:spPr>
          <a:xfrm>
            <a:off x="60807" y="1675642"/>
            <a:ext cx="1737313" cy="1606251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800" b="1" smtClean="0">
                <a:solidFill>
                  <a:srgbClr val="FFFF00"/>
                </a:solidFill>
                <a:latin typeface="Arial Narrow" pitchFamily="34" charset="0"/>
              </a:rPr>
              <a:pPr/>
              <a:t>7</a:t>
            </a:fld>
            <a:endParaRPr lang="en-US" sz="800" b="1" dirty="0">
              <a:solidFill>
                <a:srgbClr val="FFFF00"/>
              </a:solidFill>
              <a:latin typeface="Arial Narrow" pitchFamily="34" charset="0"/>
            </a:endParaRPr>
          </a:p>
        </p:txBody>
      </p:sp>
      <p:sp>
        <p:nvSpPr>
          <p:cNvPr id="60" name="Rectangle 1"/>
          <p:cNvSpPr>
            <a:spLocks noChangeArrowheads="1"/>
          </p:cNvSpPr>
          <p:nvPr/>
        </p:nvSpPr>
        <p:spPr bwMode="auto">
          <a:xfrm>
            <a:off x="74227" y="765104"/>
            <a:ext cx="2625648" cy="34975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41570" tIns="20785" rIns="41570" bIns="20785" numCol="1" anchor="ctr" anchorCtr="0" compatLnSpc="1">
            <a:prstTxWarp prst="textNoShape">
              <a:avLst/>
            </a:prstTxWarp>
            <a:spAutoFit/>
          </a:bodyPr>
          <a:lstStyle/>
          <a:p>
            <a:pPr algn="justLow" defTabSz="415698" eaLnBrk="0" fontAlgn="base" hangingPunct="0">
              <a:spcBef>
                <a:spcPct val="0"/>
              </a:spcBef>
              <a:spcAft>
                <a:spcPct val="0"/>
              </a:spcAft>
              <a:tabLst>
                <a:tab pos="207849" algn="l"/>
              </a:tabLst>
            </a:pPr>
            <a:r>
              <a:rPr lang="fr-FR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  <a:cs typeface="Arial" pitchFamily="34" charset="0"/>
              </a:rPr>
              <a:t>Lowest</a:t>
            </a:r>
            <a:r>
              <a:rPr lang="fr-FR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  <a:cs typeface="Arial" pitchFamily="34" charset="0"/>
              </a:rPr>
              <a:t>-</a:t>
            </a:r>
            <a:r>
              <a:rPr lang="fr-FR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  <a:cs typeface="Arial" pitchFamily="34" charset="0"/>
              </a:rPr>
              <a:t>income</a:t>
            </a:r>
            <a:r>
              <a:rPr lang="fr-FR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fr-FR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  <a:cs typeface="Arial" pitchFamily="34" charset="0"/>
              </a:rPr>
              <a:t>Households</a:t>
            </a:r>
            <a:r>
              <a:rPr lang="fr-FR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  <a:cs typeface="Arial" pitchFamily="34" charset="0"/>
              </a:rPr>
              <a:t> (</a:t>
            </a:r>
            <a:r>
              <a:rPr lang="fr-FR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  <a:cs typeface="Arial" pitchFamily="34" charset="0"/>
              </a:rPr>
              <a:t>Fully</a:t>
            </a:r>
            <a:r>
              <a:rPr lang="fr-FR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fr-FR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  <a:cs typeface="Arial" pitchFamily="34" charset="0"/>
              </a:rPr>
              <a:t>assisted</a:t>
            </a:r>
            <a:r>
              <a:rPr lang="fr-FR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  <a:cs typeface="Arial" pitchFamily="34" charset="0"/>
              </a:rPr>
              <a:t>) in </a:t>
            </a:r>
            <a:r>
              <a:rPr lang="fr-FR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  <a:cs typeface="Arial" pitchFamily="34" charset="0"/>
              </a:rPr>
              <a:t>urban</a:t>
            </a:r>
            <a:r>
              <a:rPr lang="fr-FR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  <a:cs typeface="Arial" pitchFamily="34" charset="0"/>
              </a:rPr>
              <a:t> area</a:t>
            </a:r>
            <a:endParaRPr lang="fr-FR" b="1" dirty="0">
              <a:solidFill>
                <a:schemeClr val="tx1"/>
              </a:solidFill>
              <a:latin typeface="Arial Narrow" pitchFamily="34" charset="0"/>
              <a:ea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64" name="Rectangle 1"/>
          <p:cNvSpPr>
            <a:spLocks noChangeArrowheads="1"/>
          </p:cNvSpPr>
          <p:nvPr/>
        </p:nvSpPr>
        <p:spPr bwMode="auto">
          <a:xfrm>
            <a:off x="94438" y="1642870"/>
            <a:ext cx="2625647" cy="34975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41570" tIns="20785" rIns="41570" bIns="20785" numCol="1" anchor="ctr" anchorCtr="0" compatLnSpc="1">
            <a:prstTxWarp prst="textNoShape">
              <a:avLst/>
            </a:prstTxWarp>
            <a:spAutoFit/>
          </a:bodyPr>
          <a:lstStyle/>
          <a:p>
            <a:pPr algn="justLow" defTabSz="415698" fontAlgn="base">
              <a:spcBef>
                <a:spcPct val="0"/>
              </a:spcBef>
              <a:spcAft>
                <a:spcPct val="0"/>
              </a:spcAft>
              <a:tabLst>
                <a:tab pos="207849" algn="l"/>
              </a:tabLst>
            </a:pPr>
            <a:r>
              <a:rPr lang="fr-FR" b="1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fr-FR" b="1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  <a:cs typeface="Arial" pitchFamily="34" charset="0"/>
              </a:rPr>
              <a:t>lower</a:t>
            </a:r>
            <a:r>
              <a:rPr lang="fr-FR" b="1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  <a:cs typeface="Arial" pitchFamily="34" charset="0"/>
              </a:rPr>
              <a:t> and </a:t>
            </a:r>
            <a:r>
              <a:rPr lang="en-US" b="1" dirty="0" smtClean="0">
                <a:latin typeface="Arial Narrow" pitchFamily="34" charset="0"/>
                <a:ea typeface="Cambria" panose="02040503050406030204" pitchFamily="18" charset="0"/>
              </a:rPr>
              <a:t>Middle Income (partly subsidized housing) urban, sub-urban and rural area.</a:t>
            </a:r>
            <a:endParaRPr lang="fr-FR" b="1" dirty="0">
              <a:solidFill>
                <a:schemeClr val="bg1"/>
              </a:solidFill>
              <a:latin typeface="Arial Narrow" pitchFamily="34" charset="0"/>
              <a:ea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66" name="Rectangle à coins arrondis 65"/>
          <p:cNvSpPr/>
          <p:nvPr/>
        </p:nvSpPr>
        <p:spPr>
          <a:xfrm>
            <a:off x="2992828" y="788656"/>
            <a:ext cx="2602272" cy="214314"/>
          </a:xfrm>
          <a:prstGeom prst="roundRect">
            <a:avLst>
              <a:gd name="adj" fmla="val 0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horz" wrap="square" lIns="41570" tIns="20785" rIns="41570" bIns="20785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chemeClr val="bg1"/>
                </a:solidFill>
                <a:latin typeface="Arial Narrow" pitchFamily="34" charset="0"/>
              </a:rPr>
              <a:t>Public </a:t>
            </a:r>
            <a:r>
              <a:rPr lang="fr-FR" b="1" dirty="0" err="1" smtClean="0">
                <a:solidFill>
                  <a:schemeClr val="bg1"/>
                </a:solidFill>
                <a:latin typeface="Arial Narrow" pitchFamily="34" charset="0"/>
              </a:rPr>
              <a:t>Rental</a:t>
            </a:r>
            <a:r>
              <a:rPr lang="fr-FR" b="1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fr-FR" b="1" dirty="0" err="1" smtClean="0">
                <a:solidFill>
                  <a:schemeClr val="bg1"/>
                </a:solidFill>
                <a:latin typeface="Arial Narrow" pitchFamily="34" charset="0"/>
              </a:rPr>
              <a:t>Housing</a:t>
            </a:r>
            <a:endParaRPr lang="fr-FR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67" name="Rectangle à coins arrondis 66"/>
          <p:cNvSpPr/>
          <p:nvPr/>
        </p:nvSpPr>
        <p:spPr>
          <a:xfrm>
            <a:off x="3023395" y="1191416"/>
            <a:ext cx="2571705" cy="244585"/>
          </a:xfrm>
          <a:prstGeom prst="roundRect">
            <a:avLst>
              <a:gd name="adj" fmla="val 0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horz" wrap="square" lIns="41570" tIns="20785" rIns="41570" bIns="20785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err="1" smtClean="0">
                <a:solidFill>
                  <a:schemeClr val="bg1"/>
                </a:solidFill>
                <a:latin typeface="Arial Narrow" pitchFamily="34" charset="0"/>
              </a:rPr>
              <a:t>Rent</a:t>
            </a:r>
            <a:r>
              <a:rPr lang="fr-FR" b="1" dirty="0" smtClean="0">
                <a:solidFill>
                  <a:schemeClr val="bg1"/>
                </a:solidFill>
                <a:latin typeface="Arial Narrow" pitchFamily="34" charset="0"/>
              </a:rPr>
              <a:t> to </a:t>
            </a:r>
            <a:r>
              <a:rPr lang="fr-FR" b="1" dirty="0" err="1" smtClean="0">
                <a:solidFill>
                  <a:schemeClr val="bg1"/>
                </a:solidFill>
                <a:latin typeface="Arial Narrow" pitchFamily="34" charset="0"/>
              </a:rPr>
              <a:t>own</a:t>
            </a:r>
            <a:r>
              <a:rPr lang="fr-FR" b="1" dirty="0" smtClean="0">
                <a:solidFill>
                  <a:schemeClr val="bg1"/>
                </a:solidFill>
                <a:latin typeface="Arial Narrow" pitchFamily="34" charset="0"/>
              </a:rPr>
              <a:t> ( LV)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68" name="Rectangle à coins arrondis 67"/>
          <p:cNvSpPr/>
          <p:nvPr/>
        </p:nvSpPr>
        <p:spPr>
          <a:xfrm>
            <a:off x="3015663" y="2042165"/>
            <a:ext cx="2602272" cy="178465"/>
          </a:xfrm>
          <a:prstGeom prst="roundRect">
            <a:avLst>
              <a:gd name="adj" fmla="val 0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horz" wrap="square" lIns="41570" tIns="20785" rIns="41570" bIns="20785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schemeClr val="bg1"/>
                </a:solidFill>
                <a:latin typeface="Arial Narrow" pitchFamily="34" charset="0"/>
              </a:rPr>
              <a:t>     </a:t>
            </a:r>
            <a:r>
              <a:rPr lang="fr-FR" b="1" dirty="0" smtClean="0">
                <a:solidFill>
                  <a:schemeClr val="bg1"/>
                </a:solidFill>
                <a:latin typeface="Arial Narrow" pitchFamily="34" charset="0"/>
              </a:rPr>
              <a:t>Rural </a:t>
            </a:r>
            <a:r>
              <a:rPr lang="fr-FR" b="1" dirty="0" err="1" smtClean="0">
                <a:solidFill>
                  <a:schemeClr val="bg1"/>
                </a:solidFill>
                <a:latin typeface="Arial Narrow" pitchFamily="34" charset="0"/>
              </a:rPr>
              <a:t>Housing</a:t>
            </a:r>
            <a:r>
              <a:rPr lang="fr-FR" b="1" dirty="0" smtClean="0">
                <a:solidFill>
                  <a:schemeClr val="bg1"/>
                </a:solidFill>
                <a:latin typeface="Arial Narrow" pitchFamily="34" charset="0"/>
              </a:rPr>
              <a:t> Programs (HR)</a:t>
            </a:r>
            <a:endParaRPr lang="fr-FR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69" name="Rectangle à coins arrondis 68"/>
          <p:cNvSpPr/>
          <p:nvPr/>
        </p:nvSpPr>
        <p:spPr>
          <a:xfrm>
            <a:off x="3002279" y="2623561"/>
            <a:ext cx="2602271" cy="187482"/>
          </a:xfrm>
          <a:prstGeom prst="roundRect">
            <a:avLst>
              <a:gd name="adj" fmla="val 0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accent3">
                <a:lumMod val="75000"/>
                <a:alpha val="6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horz" wrap="square" lIns="41570" tIns="20785" rIns="41570" bIns="20785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fr-FR" b="1" dirty="0" smtClean="0">
                <a:solidFill>
                  <a:schemeClr val="bg1"/>
                </a:solidFill>
                <a:latin typeface="Arial Narrow" pitchFamily="34" charset="0"/>
              </a:rPr>
              <a:t>Commercial </a:t>
            </a:r>
            <a:r>
              <a:rPr lang="fr-FR" b="1" dirty="0" err="1" smtClean="0">
                <a:solidFill>
                  <a:schemeClr val="bg1"/>
                </a:solidFill>
                <a:latin typeface="Arial Narrow" pitchFamily="34" charset="0"/>
              </a:rPr>
              <a:t>Housing</a:t>
            </a:r>
            <a:r>
              <a:rPr lang="fr-FR" b="1" dirty="0" smtClean="0">
                <a:solidFill>
                  <a:schemeClr val="bg1"/>
                </a:solidFill>
                <a:latin typeface="Arial Narrow" pitchFamily="34" charset="0"/>
              </a:rPr>
              <a:t>;</a:t>
            </a:r>
            <a:endParaRPr lang="fr-FR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70" name="Rectangle à coins arrondis 69"/>
          <p:cNvSpPr/>
          <p:nvPr/>
        </p:nvSpPr>
        <p:spPr>
          <a:xfrm>
            <a:off x="2999975" y="2903464"/>
            <a:ext cx="2615598" cy="194228"/>
          </a:xfrm>
          <a:prstGeom prst="roundRect">
            <a:avLst>
              <a:gd name="adj" fmla="val 0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horz" wrap="square" lIns="41570" tIns="20785" rIns="41570" bIns="20785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fr-FR" b="1" dirty="0" err="1" smtClean="0">
                <a:solidFill>
                  <a:schemeClr val="bg1"/>
                </a:solidFill>
                <a:latin typeface="Arial Narrow" pitchFamily="34" charset="0"/>
              </a:rPr>
              <a:t>Private</a:t>
            </a:r>
            <a:r>
              <a:rPr lang="fr-FR" b="1" dirty="0" smtClean="0">
                <a:solidFill>
                  <a:schemeClr val="bg1"/>
                </a:solidFill>
                <a:latin typeface="Arial Narrow" pitchFamily="34" charset="0"/>
              </a:rPr>
              <a:t>  Self- Building.</a:t>
            </a:r>
            <a:endParaRPr lang="fr-FR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71" name="Rectangle à coins arrondis 70"/>
          <p:cNvSpPr/>
          <p:nvPr/>
        </p:nvSpPr>
        <p:spPr>
          <a:xfrm>
            <a:off x="3029048" y="1803643"/>
            <a:ext cx="2575502" cy="150071"/>
          </a:xfrm>
          <a:prstGeom prst="roundRect">
            <a:avLst>
              <a:gd name="adj" fmla="val 0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horz" wrap="square" lIns="41570" tIns="20785" rIns="41570" bIns="20785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schemeClr val="tx1"/>
                </a:solidFill>
                <a:latin typeface="Arial Narrow" pitchFamily="34" charset="0"/>
              </a:rPr>
              <a:t>     </a:t>
            </a:r>
            <a:r>
              <a:rPr lang="fr-FR" b="1" dirty="0" smtClean="0">
                <a:solidFill>
                  <a:schemeClr val="bg1"/>
                </a:solidFill>
                <a:latin typeface="Arial Narrow" pitchFamily="34" charset="0"/>
              </a:rPr>
              <a:t>Public promotionnel </a:t>
            </a:r>
            <a:r>
              <a:rPr lang="fr-FR" b="1" dirty="0" err="1" smtClean="0">
                <a:solidFill>
                  <a:schemeClr val="bg1"/>
                </a:solidFill>
                <a:latin typeface="Arial Narrow" pitchFamily="34" charset="0"/>
              </a:rPr>
              <a:t>housing</a:t>
            </a:r>
            <a:r>
              <a:rPr lang="fr-FR" b="1" dirty="0" smtClean="0">
                <a:solidFill>
                  <a:schemeClr val="bg1"/>
                </a:solidFill>
                <a:latin typeface="Arial Narrow" pitchFamily="34" charset="0"/>
              </a:rPr>
              <a:t> (LPP)</a:t>
            </a:r>
            <a:endParaRPr lang="fr-FR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72" name="Rectangle à coins arrondis 71"/>
          <p:cNvSpPr/>
          <p:nvPr/>
        </p:nvSpPr>
        <p:spPr>
          <a:xfrm>
            <a:off x="3023395" y="1522982"/>
            <a:ext cx="2581155" cy="187088"/>
          </a:xfrm>
          <a:prstGeom prst="roundRect">
            <a:avLst>
              <a:gd name="adj" fmla="val 0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horz" wrap="square" lIns="41570" tIns="20785" rIns="41570" bIns="20785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chemeClr val="tx1"/>
                </a:solidFill>
                <a:latin typeface="Arial Narrow" pitchFamily="34" charset="0"/>
              </a:rPr>
              <a:t>    </a:t>
            </a:r>
            <a:r>
              <a:rPr lang="fr-FR" b="1" dirty="0" err="1" smtClean="0">
                <a:solidFill>
                  <a:schemeClr val="bg1"/>
                </a:solidFill>
                <a:latin typeface="Arial Narrow" pitchFamily="34" charset="0"/>
              </a:rPr>
              <a:t>Assisted</a:t>
            </a:r>
            <a:r>
              <a:rPr lang="fr-FR" b="1" dirty="0" smtClean="0">
                <a:solidFill>
                  <a:schemeClr val="bg1"/>
                </a:solidFill>
                <a:latin typeface="Arial Narrow" pitchFamily="34" charset="0"/>
              </a:rPr>
              <a:t> Promotionnel </a:t>
            </a:r>
            <a:r>
              <a:rPr lang="fr-FR" b="1" dirty="0" err="1" smtClean="0">
                <a:solidFill>
                  <a:schemeClr val="bg1"/>
                </a:solidFill>
                <a:latin typeface="Arial Narrow" pitchFamily="34" charset="0"/>
              </a:rPr>
              <a:t>Housing</a:t>
            </a:r>
            <a:r>
              <a:rPr lang="fr-FR" b="1" dirty="0" smtClean="0">
                <a:solidFill>
                  <a:schemeClr val="bg1"/>
                </a:solidFill>
                <a:latin typeface="Arial Narrow" pitchFamily="34" charset="0"/>
              </a:rPr>
              <a:t> (LPA)</a:t>
            </a:r>
            <a:endParaRPr lang="fr-FR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73" name="Rectangle à coins arrondis 72"/>
          <p:cNvSpPr/>
          <p:nvPr/>
        </p:nvSpPr>
        <p:spPr>
          <a:xfrm>
            <a:off x="2992828" y="2336502"/>
            <a:ext cx="2622744" cy="159659"/>
          </a:xfrm>
          <a:prstGeom prst="roundRect">
            <a:avLst>
              <a:gd name="adj" fmla="val 0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horz" wrap="square" lIns="41570" tIns="20785" rIns="41570" bIns="20785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chemeClr val="bg1"/>
                </a:solidFill>
                <a:latin typeface="Arial Narrow" pitchFamily="34" charset="0"/>
              </a:rPr>
              <a:t>Self-</a:t>
            </a:r>
            <a:r>
              <a:rPr lang="fr-FR" b="1" dirty="0" err="1" smtClean="0">
                <a:solidFill>
                  <a:schemeClr val="bg1"/>
                </a:solidFill>
                <a:latin typeface="Arial Narrow" pitchFamily="34" charset="0"/>
              </a:rPr>
              <a:t>build</a:t>
            </a:r>
            <a:r>
              <a:rPr lang="fr-FR" b="1" dirty="0" smtClean="0">
                <a:solidFill>
                  <a:schemeClr val="bg1"/>
                </a:solidFill>
                <a:latin typeface="Arial Narrow" pitchFamily="34" charset="0"/>
              </a:rPr>
              <a:t> social subdivision </a:t>
            </a:r>
            <a:r>
              <a:rPr lang="fr-FR" b="1" dirty="0" err="1" smtClean="0">
                <a:solidFill>
                  <a:schemeClr val="bg1"/>
                </a:solidFill>
                <a:latin typeface="Arial Narrow" pitchFamily="34" charset="0"/>
              </a:rPr>
              <a:t>projects</a:t>
            </a:r>
            <a:endParaRPr lang="fr-FR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Accolade ouvrante 8"/>
          <p:cNvSpPr/>
          <p:nvPr/>
        </p:nvSpPr>
        <p:spPr>
          <a:xfrm>
            <a:off x="2720086" y="1315252"/>
            <a:ext cx="312306" cy="1111491"/>
          </a:xfrm>
          <a:prstGeom prst="leftBrace">
            <a:avLst/>
          </a:prstGeom>
          <a:ln w="19050">
            <a:solidFill>
              <a:schemeClr val="accent6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41570" tIns="20785" rIns="41570" bIns="20785" rtlCol="0" anchor="ctr"/>
          <a:lstStyle/>
          <a:p>
            <a:pPr algn="ctr"/>
            <a:endParaRPr lang="fr-FR" sz="800">
              <a:latin typeface="Arial Narrow" pitchFamily="34" charset="0"/>
            </a:endParaRPr>
          </a:p>
        </p:txBody>
      </p:sp>
      <p:sp>
        <p:nvSpPr>
          <p:cNvPr id="76" name="Rectangle 1"/>
          <p:cNvSpPr>
            <a:spLocks noChangeArrowheads="1"/>
          </p:cNvSpPr>
          <p:nvPr/>
        </p:nvSpPr>
        <p:spPr bwMode="auto">
          <a:xfrm>
            <a:off x="94438" y="2753845"/>
            <a:ext cx="2605437" cy="21125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41570" tIns="20785" rIns="41570" bIns="20785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415698" fontAlgn="base">
              <a:spcBef>
                <a:spcPct val="0"/>
              </a:spcBef>
              <a:spcAft>
                <a:spcPct val="0"/>
              </a:spcAft>
              <a:tabLst>
                <a:tab pos="207849" algn="l"/>
              </a:tabLst>
            </a:pPr>
            <a:r>
              <a:rPr lang="fr-FR" sz="1100" b="1" dirty="0" smtClean="0">
                <a:solidFill>
                  <a:schemeClr val="tx1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High </a:t>
            </a:r>
            <a:r>
              <a:rPr lang="fr-FR" sz="1100" b="1" dirty="0" err="1" smtClean="0">
                <a:solidFill>
                  <a:schemeClr val="tx1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Income</a:t>
            </a:r>
            <a:r>
              <a:rPr lang="fr-FR" sz="1100" b="1" dirty="0" smtClean="0">
                <a:solidFill>
                  <a:schemeClr val="tx1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fr-FR" sz="1100" b="1" dirty="0" err="1" smtClean="0">
                <a:solidFill>
                  <a:schemeClr val="tx1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Only</a:t>
            </a:r>
            <a:r>
              <a:rPr lang="fr-FR" sz="1100" b="1" dirty="0" smtClean="0">
                <a:solidFill>
                  <a:schemeClr val="tx1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FR" sz="1100" b="1" dirty="0" err="1" smtClean="0">
                <a:solidFill>
                  <a:schemeClr val="tx1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Regulation</a:t>
            </a:r>
            <a:r>
              <a:rPr lang="fr-FR" sz="1100" b="1" dirty="0" smtClean="0">
                <a:solidFill>
                  <a:schemeClr val="tx1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fr-FR" sz="1100" b="1" dirty="0">
              <a:solidFill>
                <a:schemeClr val="tx1"/>
              </a:solidFill>
              <a:latin typeface="Arial Narrow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7" name="Accolade ouvrante 76"/>
          <p:cNvSpPr/>
          <p:nvPr/>
        </p:nvSpPr>
        <p:spPr>
          <a:xfrm>
            <a:off x="2769275" y="2604916"/>
            <a:ext cx="318743" cy="509110"/>
          </a:xfrm>
          <a:prstGeom prst="leftBrace">
            <a:avLst>
              <a:gd name="adj1" fmla="val 13172"/>
              <a:gd name="adj2" fmla="val 50000"/>
            </a:avLst>
          </a:prstGeom>
          <a:ln w="19050">
            <a:solidFill>
              <a:schemeClr val="accent6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41570" tIns="20785" rIns="41570" bIns="20785" rtlCol="0" anchor="ctr"/>
          <a:lstStyle/>
          <a:p>
            <a:pPr algn="ctr"/>
            <a:endParaRPr lang="fr-FR" sz="800">
              <a:latin typeface="Arial Narrow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2938" y="9808"/>
            <a:ext cx="5666601" cy="50847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51435" tIns="25718" rIns="51435" bIns="25718" rtlCol="0" anchor="t"/>
          <a:lstStyle/>
          <a:p>
            <a:pPr algn="ctr"/>
            <a:r>
              <a:rPr lang="fr-FR" sz="1400" b="1" dirty="0">
                <a:solidFill>
                  <a:srgbClr val="00B050"/>
                </a:solidFill>
              </a:rPr>
              <a:t>State-</a:t>
            </a:r>
            <a:r>
              <a:rPr lang="fr-FR" sz="1400" b="1" dirty="0" err="1">
                <a:solidFill>
                  <a:srgbClr val="00B050"/>
                </a:solidFill>
              </a:rPr>
              <a:t>Led</a:t>
            </a:r>
            <a:r>
              <a:rPr lang="fr-FR" sz="1400" b="1" dirty="0">
                <a:solidFill>
                  <a:srgbClr val="00B050"/>
                </a:solidFill>
              </a:rPr>
              <a:t> </a:t>
            </a:r>
            <a:r>
              <a:rPr lang="fr-FR" sz="1400" b="1" dirty="0" err="1">
                <a:solidFill>
                  <a:srgbClr val="00B050"/>
                </a:solidFill>
              </a:rPr>
              <a:t>Housing</a:t>
            </a:r>
            <a:r>
              <a:rPr lang="fr-FR" sz="1400" b="1" dirty="0">
                <a:solidFill>
                  <a:srgbClr val="00B050"/>
                </a:solidFill>
              </a:rPr>
              <a:t>: Programs </a:t>
            </a:r>
            <a:r>
              <a:rPr lang="fr-FR" sz="1400" b="1" dirty="0" err="1">
                <a:solidFill>
                  <a:srgbClr val="00B050"/>
                </a:solidFill>
              </a:rPr>
              <a:t>based</a:t>
            </a:r>
            <a:r>
              <a:rPr lang="fr-FR" sz="1400" b="1" dirty="0">
                <a:solidFill>
                  <a:srgbClr val="00B050"/>
                </a:solidFill>
              </a:rPr>
              <a:t> on </a:t>
            </a:r>
            <a:r>
              <a:rPr lang="fr-FR" sz="1400" b="1" dirty="0" err="1">
                <a:solidFill>
                  <a:srgbClr val="00B050"/>
                </a:solidFill>
              </a:rPr>
              <a:t>income</a:t>
            </a:r>
            <a:r>
              <a:rPr lang="fr-FR" sz="1400" b="1" dirty="0">
                <a:solidFill>
                  <a:srgbClr val="00B050"/>
                </a:solidFill>
              </a:rPr>
              <a:t> </a:t>
            </a:r>
            <a:r>
              <a:rPr lang="fr-FR" sz="1400" b="1" dirty="0" err="1">
                <a:solidFill>
                  <a:srgbClr val="00B050"/>
                </a:solidFill>
              </a:rPr>
              <a:t>level,social</a:t>
            </a:r>
            <a:r>
              <a:rPr lang="fr-FR" sz="1400" b="1" dirty="0">
                <a:solidFill>
                  <a:srgbClr val="00B050"/>
                </a:solidFill>
              </a:rPr>
              <a:t> statut</a:t>
            </a:r>
            <a:r>
              <a:rPr lang="fr-FR" sz="1400" b="1" dirty="0" smtClean="0">
                <a:solidFill>
                  <a:srgbClr val="00B050"/>
                </a:solidFill>
              </a:rPr>
              <a:t>,</a:t>
            </a:r>
          </a:p>
          <a:p>
            <a:pPr algn="ctr"/>
            <a:r>
              <a:rPr lang="fr-FR" sz="1400" b="1" dirty="0" smtClean="0">
                <a:solidFill>
                  <a:srgbClr val="00B050"/>
                </a:solidFill>
              </a:rPr>
              <a:t> </a:t>
            </a:r>
            <a:r>
              <a:rPr lang="fr-FR" sz="1400" b="1" dirty="0" err="1">
                <a:solidFill>
                  <a:srgbClr val="00B050"/>
                </a:solidFill>
              </a:rPr>
              <a:t>financing</a:t>
            </a:r>
            <a:r>
              <a:rPr lang="fr-FR" sz="1400" b="1" dirty="0">
                <a:solidFill>
                  <a:srgbClr val="00B050"/>
                </a:solidFill>
              </a:rPr>
              <a:t> </a:t>
            </a:r>
            <a:r>
              <a:rPr lang="fr-FR" sz="1400" b="1" dirty="0" err="1">
                <a:solidFill>
                  <a:srgbClr val="00B050"/>
                </a:solidFill>
              </a:rPr>
              <a:t>capaciy</a:t>
            </a:r>
            <a:endParaRPr lang="fr-FR" sz="1400" b="1" dirty="0">
              <a:solidFill>
                <a:srgbClr val="00B050"/>
              </a:solidFill>
            </a:endParaRPr>
          </a:p>
        </p:txBody>
      </p:sp>
      <p:sp>
        <p:nvSpPr>
          <p:cNvPr id="19" name="Flèche droite 18"/>
          <p:cNvSpPr/>
          <p:nvPr/>
        </p:nvSpPr>
        <p:spPr>
          <a:xfrm flipV="1">
            <a:off x="2769081" y="855868"/>
            <a:ext cx="214314" cy="214314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horz" wrap="square" lIns="41570" tIns="20785" rIns="41570" bIns="20785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800" b="1">
              <a:solidFill>
                <a:schemeClr val="tx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432620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"/>
            <a:ext cx="5761038" cy="395907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51435" tIns="25718" rIns="51435" bIns="25718" rtlCol="0" anchor="t"/>
          <a:lstStyle/>
          <a:p>
            <a:r>
              <a:rPr lang="en-US" sz="1400" b="1" dirty="0" err="1" smtClean="0">
                <a:solidFill>
                  <a:srgbClr val="00B050"/>
                </a:solidFill>
              </a:rPr>
              <a:t>Publicn</a:t>
            </a:r>
            <a:r>
              <a:rPr lang="fr-FR" sz="1400" b="1" dirty="0" smtClean="0">
                <a:solidFill>
                  <a:srgbClr val="00B050"/>
                </a:solidFill>
              </a:rPr>
              <a:t> </a:t>
            </a:r>
            <a:r>
              <a:rPr lang="fr-FR" sz="1400" b="1" dirty="0">
                <a:solidFill>
                  <a:srgbClr val="00B050"/>
                </a:solidFill>
              </a:rPr>
              <a:t>to  </a:t>
            </a:r>
            <a:r>
              <a:rPr lang="fr-FR" sz="1400" b="1" dirty="0" err="1">
                <a:solidFill>
                  <a:srgbClr val="00B050"/>
                </a:solidFill>
              </a:rPr>
              <a:t>Rental</a:t>
            </a:r>
            <a:r>
              <a:rPr lang="fr-FR" sz="1400" b="1" dirty="0">
                <a:solidFill>
                  <a:srgbClr val="00B050"/>
                </a:solidFill>
              </a:rPr>
              <a:t> </a:t>
            </a:r>
            <a:r>
              <a:rPr lang="fr-FR" sz="1400" b="1" dirty="0" err="1">
                <a:solidFill>
                  <a:srgbClr val="00B050"/>
                </a:solidFill>
              </a:rPr>
              <a:t>Housing</a:t>
            </a:r>
            <a:r>
              <a:rPr lang="fr-FR" sz="1400" b="1" dirty="0">
                <a:solidFill>
                  <a:srgbClr val="00B050"/>
                </a:solidFill>
              </a:rPr>
              <a:t> (LPL)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72527" y="539924"/>
            <a:ext cx="5429288" cy="58005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200" b="1" dirty="0" smtClean="0">
                <a:solidFill>
                  <a:srgbClr val="C00000"/>
                </a:solidFill>
                <a:latin typeface="Arial Narrow" pitchFamily="34" charset="0"/>
                <a:ea typeface="Cambria" panose="02040503050406030204" pitchFamily="18" charset="0"/>
              </a:rPr>
              <a:t>Target population</a:t>
            </a:r>
            <a:r>
              <a:rPr lang="fr-FR" sz="1200" b="1" dirty="0" smtClean="0">
                <a:latin typeface="Arial Narrow" pitchFamily="34" charset="0"/>
                <a:ea typeface="Cambria" panose="02040503050406030204" pitchFamily="18" charset="0"/>
              </a:rPr>
              <a:t>: </a:t>
            </a:r>
            <a:r>
              <a:rPr lang="en-US" sz="1200" dirty="0" smtClean="0">
                <a:latin typeface="Arial Narrow" pitchFamily="34" charset="0"/>
              </a:rPr>
              <a:t>funded by the budget of the State, this segment is intended to households whose income does not exceed 24000 DA; it may be also intended to re-housing as part of curbing precarious.</a:t>
            </a:r>
            <a:endParaRPr lang="fr-FR" sz="1200" dirty="0">
              <a:latin typeface="Arial Narrow" pitchFamily="34" charset="0"/>
              <a:ea typeface="Cambria" panose="02040503050406030204" pitchFamily="18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72527" y="1871785"/>
            <a:ext cx="5429288" cy="128831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fr-FR" sz="1200" b="1" dirty="0" smtClean="0">
              <a:solidFill>
                <a:srgbClr val="C00000"/>
              </a:solidFill>
            </a:endParaRPr>
          </a:p>
          <a:p>
            <a:r>
              <a:rPr lang="fr-FR" sz="1200" b="1" dirty="0" err="1" smtClean="0">
                <a:solidFill>
                  <a:srgbClr val="C00000"/>
                </a:solidFill>
              </a:rPr>
              <a:t>benifits</a:t>
            </a:r>
            <a:r>
              <a:rPr lang="fr-FR" sz="1200" b="1" dirty="0" smtClean="0"/>
              <a:t>: </a:t>
            </a:r>
          </a:p>
          <a:p>
            <a:r>
              <a:rPr lang="fr-FR" sz="1200" b="1" dirty="0" smtClean="0"/>
              <a:t>-</a:t>
            </a:r>
            <a:r>
              <a:rPr lang="fr-FR" sz="1200" dirty="0" err="1" smtClean="0">
                <a:latin typeface="Arial Narrow" pitchFamily="34" charset="0"/>
              </a:rPr>
              <a:t>allocated</a:t>
            </a:r>
            <a:r>
              <a:rPr lang="fr-FR" sz="1200" dirty="0" smtClean="0">
                <a:latin typeface="Arial Narrow" pitchFamily="34" charset="0"/>
              </a:rPr>
              <a:t> </a:t>
            </a:r>
            <a:r>
              <a:rPr lang="fr-FR" sz="1200" dirty="0" err="1" smtClean="0">
                <a:latin typeface="Arial Narrow" pitchFamily="34" charset="0"/>
              </a:rPr>
              <a:t>without</a:t>
            </a:r>
            <a:r>
              <a:rPr lang="fr-FR" sz="1200" dirty="0" smtClean="0">
                <a:latin typeface="Arial Narrow" pitchFamily="34" charset="0"/>
              </a:rPr>
              <a:t> </a:t>
            </a:r>
            <a:r>
              <a:rPr lang="fr-FR" sz="1200" dirty="0" err="1" smtClean="0">
                <a:latin typeface="Arial Narrow" pitchFamily="34" charset="0"/>
              </a:rPr>
              <a:t>financial</a:t>
            </a:r>
            <a:r>
              <a:rPr lang="fr-FR" sz="1200" dirty="0" smtClean="0">
                <a:latin typeface="Arial Narrow" pitchFamily="34" charset="0"/>
              </a:rPr>
              <a:t> contribution </a:t>
            </a:r>
            <a:r>
              <a:rPr lang="fr-FR" sz="1200" dirty="0" err="1" smtClean="0">
                <a:latin typeface="Arial Narrow" pitchFamily="34" charset="0"/>
              </a:rPr>
              <a:t>from</a:t>
            </a:r>
            <a:r>
              <a:rPr lang="fr-FR" sz="1200" dirty="0" smtClean="0">
                <a:latin typeface="Arial Narrow" pitchFamily="34" charset="0"/>
              </a:rPr>
              <a:t> the </a:t>
            </a:r>
            <a:r>
              <a:rPr lang="fr-FR" sz="1200" dirty="0" err="1" smtClean="0">
                <a:latin typeface="Arial Narrow" pitchFamily="34" charset="0"/>
              </a:rPr>
              <a:t>beneficiary</a:t>
            </a:r>
            <a:r>
              <a:rPr lang="fr-FR" sz="1200" dirty="0" smtClean="0">
                <a:latin typeface="Arial Narrow" pitchFamily="34" charset="0"/>
              </a:rPr>
              <a:t>.</a:t>
            </a:r>
          </a:p>
          <a:p>
            <a:r>
              <a:rPr lang="fr-FR" sz="1200" dirty="0" smtClean="0">
                <a:latin typeface="Arial Narrow" pitchFamily="34" charset="0"/>
              </a:rPr>
              <a:t>-</a:t>
            </a:r>
            <a:r>
              <a:rPr lang="en-US" sz="1200" dirty="0" smtClean="0">
                <a:latin typeface="Arial Narrow" pitchFamily="34" charset="0"/>
              </a:rPr>
              <a:t> built by public developers (OPGI), charging rents less than 10% of the tenant's salary.</a:t>
            </a:r>
            <a:endParaRPr lang="fr-FR" sz="1200" dirty="0" smtClean="0">
              <a:latin typeface="Arial Narrow" pitchFamily="34" charset="0"/>
            </a:endParaRPr>
          </a:p>
          <a:p>
            <a:pPr>
              <a:buFontTx/>
              <a:buChar char="-"/>
            </a:pPr>
            <a:r>
              <a:rPr lang="fr-FR" sz="1200" dirty="0" err="1" smtClean="0">
                <a:latin typeface="Arial Narrow" pitchFamily="34" charset="0"/>
              </a:rPr>
              <a:t>Youth</a:t>
            </a:r>
            <a:r>
              <a:rPr lang="fr-FR" sz="1200" dirty="0" smtClean="0">
                <a:latin typeface="Arial Narrow" pitchFamily="34" charset="0"/>
              </a:rPr>
              <a:t> support: 40% of </a:t>
            </a:r>
            <a:r>
              <a:rPr lang="fr-FR" sz="1200" dirty="0" err="1" smtClean="0">
                <a:latin typeface="Arial Narrow" pitchFamily="34" charset="0"/>
              </a:rPr>
              <a:t>units</a:t>
            </a:r>
            <a:r>
              <a:rPr lang="fr-FR" sz="1200" dirty="0" smtClean="0">
                <a:latin typeface="Arial Narrow" pitchFamily="34" charset="0"/>
              </a:rPr>
              <a:t> to </a:t>
            </a:r>
            <a:r>
              <a:rPr lang="fr-FR" sz="1200" dirty="0" err="1" smtClean="0">
                <a:latin typeface="Arial Narrow" pitchFamily="34" charset="0"/>
              </a:rPr>
              <a:t>individuals</a:t>
            </a:r>
            <a:r>
              <a:rPr lang="fr-FR" sz="1200" dirty="0" smtClean="0">
                <a:latin typeface="Arial Narrow" pitchFamily="34" charset="0"/>
              </a:rPr>
              <a:t> </a:t>
            </a:r>
            <a:r>
              <a:rPr lang="fr-FR" sz="1200" dirty="0" err="1" smtClean="0">
                <a:latin typeface="Arial Narrow" pitchFamily="34" charset="0"/>
              </a:rPr>
              <a:t>under</a:t>
            </a:r>
            <a:r>
              <a:rPr lang="fr-FR" sz="1200" dirty="0" smtClean="0">
                <a:latin typeface="Arial Narrow" pitchFamily="34" charset="0"/>
              </a:rPr>
              <a:t> 35 </a:t>
            </a:r>
            <a:r>
              <a:rPr lang="fr-FR" sz="1200" dirty="0" err="1" smtClean="0">
                <a:latin typeface="Arial Narrow" pitchFamily="34" charset="0"/>
              </a:rPr>
              <a:t>years</a:t>
            </a:r>
            <a:r>
              <a:rPr lang="fr-FR" sz="1200" dirty="0" smtClean="0">
                <a:latin typeface="Arial Narrow" pitchFamily="34" charset="0"/>
              </a:rPr>
              <a:t> </a:t>
            </a:r>
            <a:r>
              <a:rPr lang="fr-FR" sz="1200" dirty="0" err="1" smtClean="0">
                <a:latin typeface="Arial Narrow" pitchFamily="34" charset="0"/>
              </a:rPr>
              <a:t>old</a:t>
            </a:r>
            <a:r>
              <a:rPr lang="fr-FR" sz="1200" dirty="0" smtClean="0">
                <a:latin typeface="Arial Narrow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n-US" sz="1200" dirty="0" smtClean="0"/>
              <a:t>This type of housing can be sold at highly subsidized prices.</a:t>
            </a:r>
            <a:endParaRPr lang="fr-FR" sz="1200" dirty="0" smtClean="0">
              <a:latin typeface="Arial Narrow" pitchFamily="34" charset="0"/>
            </a:endParaRPr>
          </a:p>
          <a:p>
            <a:r>
              <a:rPr lang="fr-FR" sz="1200" b="1" dirty="0" smtClean="0"/>
              <a:t> </a:t>
            </a:r>
            <a:endParaRPr lang="fr-FR" sz="1200" b="1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185964" y="1227704"/>
            <a:ext cx="5435940" cy="53635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200" b="1" dirty="0" err="1" smtClean="0">
                <a:solidFill>
                  <a:srgbClr val="C00000"/>
                </a:solidFill>
                <a:latin typeface="Arial Narrow" pitchFamily="34" charset="0"/>
                <a:ea typeface="Cambria" panose="02040503050406030204" pitchFamily="18" charset="0"/>
              </a:rPr>
              <a:t>Eligibility</a:t>
            </a:r>
            <a:r>
              <a:rPr lang="fr-FR" sz="1200" b="1" dirty="0" smtClean="0">
                <a:solidFill>
                  <a:srgbClr val="C00000"/>
                </a:solidFill>
                <a:latin typeface="Arial Narrow" pitchFamily="34" charset="0"/>
                <a:ea typeface="Cambria" panose="02040503050406030204" pitchFamily="18" charset="0"/>
              </a:rPr>
              <a:t>: </a:t>
            </a:r>
            <a:r>
              <a:rPr lang="fr-FR" sz="1200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must </a:t>
            </a:r>
            <a:r>
              <a:rPr lang="fr-FR" sz="1200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meet</a:t>
            </a:r>
            <a:r>
              <a:rPr lang="fr-FR" sz="1200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strict </a:t>
            </a:r>
            <a:r>
              <a:rPr lang="fr-FR" sz="1200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income</a:t>
            </a:r>
            <a:r>
              <a:rPr lang="fr-FR" sz="1200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criteria</a:t>
            </a:r>
            <a:r>
              <a:rPr lang="fr-FR" sz="1200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and </a:t>
            </a:r>
            <a:r>
              <a:rPr lang="fr-FR" sz="1200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prove</a:t>
            </a:r>
            <a:r>
              <a:rPr lang="fr-FR" sz="1200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inadequate</a:t>
            </a:r>
            <a:r>
              <a:rPr lang="fr-FR" sz="1200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living conditions, </a:t>
            </a:r>
            <a:r>
              <a:rPr lang="fr-FR" sz="1200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managed</a:t>
            </a:r>
            <a:r>
              <a:rPr lang="fr-FR" sz="1200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by local </a:t>
            </a:r>
            <a:r>
              <a:rPr lang="fr-FR" sz="1200" dirty="0" err="1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authorities</a:t>
            </a:r>
            <a:r>
              <a:rPr lang="fr-FR" sz="1200" dirty="0" smtClean="0">
                <a:solidFill>
                  <a:schemeClr val="tx1"/>
                </a:solidFill>
                <a:latin typeface="Arial Narrow" pitchFamily="34" charset="0"/>
                <a:ea typeface="Cambria" panose="02040503050406030204" pitchFamily="18" charset="0"/>
              </a:rPr>
              <a:t> ( communes/wilayas).</a:t>
            </a:r>
            <a:endParaRPr lang="fr-FR" sz="1200" dirty="0">
              <a:solidFill>
                <a:schemeClr val="tx1"/>
              </a:solidFill>
              <a:latin typeface="Arial Narrow" pitchFamily="34" charset="0"/>
              <a:ea typeface="Cambria" panose="02040503050406030204" pitchFamily="18" charset="0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30"/>
            <a:ext cx="5761038" cy="323899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51435" tIns="25718" rIns="51435" bIns="25718" rtlCol="0" anchor="t">
            <a:normAutofit fontScale="90000"/>
          </a:bodyPr>
          <a:lstStyle/>
          <a:p>
            <a:r>
              <a:rPr lang="fr-FR" sz="1400" b="1" dirty="0" err="1" smtClean="0">
                <a:solidFill>
                  <a:srgbClr val="00B050"/>
                </a:solidFill>
              </a:rPr>
              <a:t>Rent</a:t>
            </a:r>
            <a:r>
              <a:rPr lang="fr-FR" sz="1400" b="1" dirty="0" smtClean="0">
                <a:solidFill>
                  <a:srgbClr val="00B050"/>
                </a:solidFill>
              </a:rPr>
              <a:t> </a:t>
            </a:r>
            <a:r>
              <a:rPr lang="fr-FR" sz="1400" b="1" dirty="0">
                <a:solidFill>
                  <a:srgbClr val="00B050"/>
                </a:solidFill>
              </a:rPr>
              <a:t>to </a:t>
            </a:r>
            <a:r>
              <a:rPr lang="fr-FR" sz="1400" b="1" dirty="0" err="1">
                <a:solidFill>
                  <a:srgbClr val="00B050"/>
                </a:solidFill>
              </a:rPr>
              <a:t>own</a:t>
            </a:r>
            <a:r>
              <a:rPr lang="fr-FR" sz="1400" b="1" dirty="0">
                <a:solidFill>
                  <a:srgbClr val="00B050"/>
                </a:solidFill>
              </a:rPr>
              <a:t> </a:t>
            </a:r>
            <a:r>
              <a:rPr lang="fr-FR" sz="1400" b="1" dirty="0" err="1">
                <a:solidFill>
                  <a:srgbClr val="00B050"/>
                </a:solidFill>
              </a:rPr>
              <a:t>models</a:t>
            </a:r>
            <a:r>
              <a:rPr lang="fr-FR" sz="1400" b="1" dirty="0">
                <a:solidFill>
                  <a:srgbClr val="00B050"/>
                </a:solidFill>
              </a:rPr>
              <a:t> ( LV)</a:t>
            </a:r>
            <a:br>
              <a:rPr lang="fr-FR" sz="1400" b="1" dirty="0">
                <a:solidFill>
                  <a:srgbClr val="00B050"/>
                </a:solidFill>
              </a:rPr>
            </a:br>
            <a:endParaRPr lang="fr-FR" sz="1400" b="1" dirty="0">
              <a:solidFill>
                <a:srgbClr val="00B050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6223" y="334161"/>
            <a:ext cx="5328592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fr-FR" sz="1200" b="1" dirty="0" smtClean="0">
                <a:solidFill>
                  <a:srgbClr val="C00000"/>
                </a:solidFill>
                <a:latin typeface="Arial Narrow" pitchFamily="34" charset="0"/>
                <a:ea typeface="Cambria" panose="02040503050406030204" pitchFamily="18" charset="0"/>
              </a:rPr>
              <a:t>Target population</a:t>
            </a:r>
            <a:r>
              <a:rPr lang="fr-FR" sz="1200" b="1" dirty="0" smtClean="0">
                <a:latin typeface="Arial Narrow" pitchFamily="34" charset="0"/>
                <a:ea typeface="Cambria" panose="02040503050406030204" pitchFamily="18" charset="0"/>
              </a:rPr>
              <a:t>: </a:t>
            </a:r>
            <a:r>
              <a:rPr lang="en-US" sz="1200" dirty="0" smtClean="0">
                <a:latin typeface="Arial Narrow" pitchFamily="34" charset="0"/>
              </a:rPr>
              <a:t>intended to households whose revenue is included between 24 000 DA and the Guaranteed National Minimum Wage six-fold.</a:t>
            </a:r>
            <a:endParaRPr lang="fr-FR" sz="1200" dirty="0" smtClean="0">
              <a:latin typeface="Arial Narrow" pitchFamily="34" charset="0"/>
            </a:endParaRPr>
          </a:p>
          <a:p>
            <a:pPr algn="just"/>
            <a:endParaRPr lang="fr-FR" sz="12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65875" y="1048540"/>
            <a:ext cx="5429288" cy="201166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1200" b="1" dirty="0" err="1">
                <a:solidFill>
                  <a:srgbClr val="C00000"/>
                </a:solidFill>
                <a:latin typeface="Arial Narrow" pitchFamily="34" charset="0"/>
                <a:ea typeface="Cambria" panose="02040503050406030204" pitchFamily="18" charset="0"/>
              </a:rPr>
              <a:t>B</a:t>
            </a:r>
            <a:r>
              <a:rPr lang="fr-FR" sz="1200" b="1" dirty="0" err="1" smtClean="0">
                <a:solidFill>
                  <a:srgbClr val="C00000"/>
                </a:solidFill>
                <a:latin typeface="Arial Narrow" pitchFamily="34" charset="0"/>
                <a:ea typeface="Cambria" panose="02040503050406030204" pitchFamily="18" charset="0"/>
              </a:rPr>
              <a:t>enifits</a:t>
            </a:r>
            <a:r>
              <a:rPr lang="fr-FR" sz="1200" b="1" dirty="0" smtClean="0">
                <a:latin typeface="Arial Narrow" pitchFamily="34" charset="0"/>
                <a:ea typeface="Cambria" panose="02040503050406030204" pitchFamily="18" charset="0"/>
              </a:rPr>
              <a:t>:</a:t>
            </a:r>
          </a:p>
          <a:p>
            <a:pPr algn="just"/>
            <a:r>
              <a:rPr lang="fr-FR" sz="1200" b="1" dirty="0" smtClean="0">
                <a:latin typeface="Arial Narrow" pitchFamily="34" charset="0"/>
                <a:ea typeface="Cambria" panose="02040503050406030204" pitchFamily="18" charset="0"/>
              </a:rPr>
              <a:t> -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benificiaries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contribute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a portion of the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cost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,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with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direct and indirect state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subsidy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(</a:t>
            </a:r>
            <a:r>
              <a:rPr lang="en-US" sz="1200" dirty="0" smtClean="0"/>
              <a:t>financial aid, additional costs, viability)</a:t>
            </a:r>
            <a:endParaRPr lang="fr-FR" sz="1200" dirty="0" smtClean="0">
              <a:latin typeface="Arial Narrow" pitchFamily="34" charset="0"/>
              <a:ea typeface="Cambria" panose="02040503050406030204" pitchFamily="18" charset="0"/>
            </a:endParaRPr>
          </a:p>
          <a:p>
            <a:pPr algn="just"/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-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allowing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to transition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from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renting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to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owening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their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home over time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after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repaying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with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en-US" sz="1200" dirty="0" smtClean="0">
                <a:latin typeface="Arial Narrow" pitchFamily="34" charset="0"/>
              </a:rPr>
              <a:t>initial contribution and rent paid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. </a:t>
            </a:r>
          </a:p>
          <a:p>
            <a:pPr algn="just"/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-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subsidzed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pricing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: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access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to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long-term,low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interest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housing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loans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through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public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banks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</a:t>
            </a:r>
          </a:p>
          <a:p>
            <a:pPr algn="just"/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(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garanteed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by state to AADL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with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0%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interest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 (manager of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this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formula).</a:t>
            </a:r>
          </a:p>
          <a:p>
            <a:pPr algn="just"/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-digital application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process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: on line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platform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for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suscribing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,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ensuring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transparency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and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efficiency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 in the allocation </a:t>
            </a:r>
            <a:r>
              <a:rPr lang="fr-FR" sz="1200" dirty="0" err="1" smtClean="0">
                <a:latin typeface="Arial Narrow" pitchFamily="34" charset="0"/>
                <a:ea typeface="Cambria" panose="02040503050406030204" pitchFamily="18" charset="0"/>
              </a:rPr>
              <a:t>process</a:t>
            </a:r>
            <a:r>
              <a:rPr lang="fr-FR" sz="1200" dirty="0" smtClean="0">
                <a:latin typeface="Arial Narrow" pitchFamily="34" charset="0"/>
                <a:ea typeface="Cambria" panose="02040503050406030204" pitchFamily="18" charset="0"/>
              </a:rPr>
              <a:t>.</a:t>
            </a:r>
            <a:endParaRPr lang="fr-FR" sz="1200" dirty="0">
              <a:latin typeface="Arial Narrow" pitchFamily="34" charset="0"/>
              <a:ea typeface="Cambria" panose="020405030504060302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42A1-50E9-4B3A-AB0C-913EA638D1AA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5106</TotalTime>
  <Words>1311</Words>
  <Application>Microsoft Office PowerPoint</Application>
  <PresentationFormat>Personnalisé</PresentationFormat>
  <Paragraphs>224</Paragraphs>
  <Slides>16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 </vt:lpstr>
      <vt:lpstr>Diapositive 2</vt:lpstr>
      <vt:lpstr>Diapositive 3</vt:lpstr>
      <vt:lpstr>Diapositive 4</vt:lpstr>
      <vt:lpstr>Diapositive 5</vt:lpstr>
      <vt:lpstr>Diapositive 6</vt:lpstr>
      <vt:lpstr>Diapositive 7</vt:lpstr>
      <vt:lpstr>Publicn to  Rental Housing (LPL)</vt:lpstr>
      <vt:lpstr>Rent to own models ( LV) </vt:lpstr>
      <vt:lpstr>Assisted Promotionnel Housing (LPA)</vt:lpstr>
      <vt:lpstr>Rural Housing Programs (HR)</vt:lpstr>
      <vt:lpstr>Self-build social subdivision projects in south  (sahara region) and H.Plateaux regions (central steppe region)</vt:lpstr>
      <vt:lpstr>Diapositive 13</vt:lpstr>
      <vt:lpstr>RESULT OF FIVE YEAR PLAN 2020-2024</vt:lpstr>
      <vt:lpstr>PERSPECTIVES AND TRANSFORMATIVES ACTION</vt:lpstr>
      <vt:lpstr>PERSPECTIVES AND TRANSFORMATIVES ACTIONS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hayet taleb</dc:creator>
  <cp:lastModifiedBy>USER</cp:lastModifiedBy>
  <cp:revision>525</cp:revision>
  <cp:lastPrinted>2021-02-02T17:00:55Z</cp:lastPrinted>
  <dcterms:created xsi:type="dcterms:W3CDTF">2020-12-13T08:20:58Z</dcterms:created>
  <dcterms:modified xsi:type="dcterms:W3CDTF">2025-04-17T22:12:00Z</dcterms:modified>
</cp:coreProperties>
</file>