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17.jpg" ContentType="image/jpg"/>
  <Override PartName="/ppt/media/image18.jpg" ContentType="image/jpg"/>
  <Override PartName="/ppt/media/image20.jpg" ContentType="image/jpg"/>
  <Override PartName="/ppt/media/image21.jpg" ContentType="image/jpg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56" r:id="rId5"/>
    <p:sldId id="361" r:id="rId6"/>
    <p:sldId id="367" r:id="rId7"/>
    <p:sldId id="365" r:id="rId8"/>
    <p:sldId id="366" r:id="rId9"/>
    <p:sldId id="330" r:id="rId10"/>
    <p:sldId id="368" r:id="rId11"/>
    <p:sldId id="324" r:id="rId12"/>
    <p:sldId id="326" r:id="rId13"/>
    <p:sldId id="312" r:id="rId14"/>
    <p:sldId id="327" r:id="rId15"/>
    <p:sldId id="344" r:id="rId16"/>
    <p:sldId id="345" r:id="rId17"/>
    <p:sldId id="346" r:id="rId18"/>
    <p:sldId id="354" r:id="rId19"/>
    <p:sldId id="355" r:id="rId20"/>
    <p:sldId id="372" r:id="rId21"/>
    <p:sldId id="373" r:id="rId22"/>
    <p:sldId id="374" r:id="rId23"/>
    <p:sldId id="338" r:id="rId24"/>
    <p:sldId id="339" r:id="rId25"/>
    <p:sldId id="340" r:id="rId26"/>
    <p:sldId id="262" r:id="rId27"/>
  </p:sldIdLst>
  <p:sldSz cx="12192000" cy="6858000"/>
  <p:notesSz cx="6797675" cy="992822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lan" initials="a" lastIdx="1" clrIdx="0">
    <p:extLst>
      <p:ext uri="{19B8F6BF-5375-455C-9EA6-DF929625EA0E}">
        <p15:presenceInfo xmlns:p15="http://schemas.microsoft.com/office/powerpoint/2012/main" userId="asl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3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4-18T23:06:48.205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122E1B-4B7D-414E-B5D4-F22E7FEE6C65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8D9D1F53-C99C-41D2-A85F-12E598A1178C}">
      <dgm:prSet phldrT="[Metin]" custT="1"/>
      <dgm:spPr/>
      <dgm:t>
        <a:bodyPr/>
        <a:lstStyle/>
        <a:p>
          <a:r>
            <a:rPr lang="tr-TR" sz="3600" b="1" dirty="0" err="1">
              <a:latin typeface="Garamond" panose="02020404030301010803" pitchFamily="18" charset="0"/>
            </a:rPr>
            <a:t>Plant</a:t>
          </a:r>
          <a:r>
            <a:rPr lang="tr-TR" sz="3600" b="1" dirty="0">
              <a:latin typeface="Garamond" panose="02020404030301010803" pitchFamily="18" charset="0"/>
            </a:rPr>
            <a:t> </a:t>
          </a:r>
          <a:r>
            <a:rPr lang="tr-TR" sz="3600" b="1" dirty="0" err="1">
              <a:latin typeface="Garamond" panose="02020404030301010803" pitchFamily="18" charset="0"/>
            </a:rPr>
            <a:t>Production</a:t>
          </a:r>
          <a:endParaRPr lang="tr-TR" sz="3600" b="1" dirty="0">
            <a:latin typeface="Garamond" panose="02020404030301010803" pitchFamily="18" charset="0"/>
          </a:endParaRPr>
        </a:p>
      </dgm:t>
    </dgm:pt>
    <dgm:pt modelId="{17D4DD8D-410B-4707-BE0B-8288B59C8E75}" type="parTrans" cxnId="{CE2E2812-0EEE-4A3D-9EC6-F7C5F391D22E}">
      <dgm:prSet/>
      <dgm:spPr/>
      <dgm:t>
        <a:bodyPr/>
        <a:lstStyle/>
        <a:p>
          <a:endParaRPr lang="tr-TR"/>
        </a:p>
      </dgm:t>
    </dgm:pt>
    <dgm:pt modelId="{07927A92-F732-4256-B8DB-3DC73379F059}" type="sibTrans" cxnId="{CE2E2812-0EEE-4A3D-9EC6-F7C5F391D22E}">
      <dgm:prSet/>
      <dgm:spPr/>
      <dgm:t>
        <a:bodyPr/>
        <a:lstStyle/>
        <a:p>
          <a:endParaRPr lang="tr-TR"/>
        </a:p>
      </dgm:t>
    </dgm:pt>
    <dgm:pt modelId="{EE24B8DF-C2CB-45DB-AD32-1C98DF717405}">
      <dgm:prSet phldrT="[Metin]" custT="1"/>
      <dgm:spPr/>
      <dgm:t>
        <a:bodyPr/>
        <a:lstStyle/>
        <a:p>
          <a:r>
            <a:rPr lang="tr-TR" sz="3600" b="1" dirty="0" err="1">
              <a:latin typeface="Garamond" panose="02020404030301010803" pitchFamily="18" charset="0"/>
            </a:rPr>
            <a:t>Animal</a:t>
          </a:r>
          <a:r>
            <a:rPr lang="tr-TR" sz="3600" b="1" dirty="0">
              <a:latin typeface="Garamond" panose="02020404030301010803" pitchFamily="18" charset="0"/>
            </a:rPr>
            <a:t> </a:t>
          </a:r>
          <a:r>
            <a:rPr lang="tr-TR" sz="3600" b="1" dirty="0" err="1">
              <a:latin typeface="Garamond" panose="02020404030301010803" pitchFamily="18" charset="0"/>
            </a:rPr>
            <a:t>Production</a:t>
          </a:r>
          <a:endParaRPr lang="tr-TR" sz="3600" b="1" dirty="0">
            <a:latin typeface="Garamond" panose="02020404030301010803" pitchFamily="18" charset="0"/>
          </a:endParaRPr>
        </a:p>
      </dgm:t>
    </dgm:pt>
    <dgm:pt modelId="{A69135CF-E5AF-43A5-9247-3A7682626D92}" type="parTrans" cxnId="{5ACC02BE-BE6A-48BC-9C4B-40506FD75695}">
      <dgm:prSet/>
      <dgm:spPr/>
      <dgm:t>
        <a:bodyPr/>
        <a:lstStyle/>
        <a:p>
          <a:endParaRPr lang="tr-TR"/>
        </a:p>
      </dgm:t>
    </dgm:pt>
    <dgm:pt modelId="{ECCA5A54-BD9F-440D-BE7A-4E759F060122}" type="sibTrans" cxnId="{5ACC02BE-BE6A-48BC-9C4B-40506FD75695}">
      <dgm:prSet/>
      <dgm:spPr/>
      <dgm:t>
        <a:bodyPr/>
        <a:lstStyle/>
        <a:p>
          <a:endParaRPr lang="tr-TR"/>
        </a:p>
      </dgm:t>
    </dgm:pt>
    <dgm:pt modelId="{925A0447-49E8-45B2-8202-C7A91D10B3AA}">
      <dgm:prSet phldrT="[Metin]" custT="1"/>
      <dgm:spPr/>
      <dgm:t>
        <a:bodyPr/>
        <a:lstStyle/>
        <a:p>
          <a:r>
            <a:rPr lang="tr-TR" sz="3600" b="1" dirty="0" err="1">
              <a:latin typeface="Garamond" panose="02020404030301010803" pitchFamily="18" charset="0"/>
            </a:rPr>
            <a:t>Aquaculture</a:t>
          </a:r>
          <a:r>
            <a:rPr lang="tr-TR" sz="3600" b="1" dirty="0">
              <a:latin typeface="Garamond" panose="02020404030301010803" pitchFamily="18" charset="0"/>
            </a:rPr>
            <a:t> </a:t>
          </a:r>
          <a:r>
            <a:rPr lang="tr-TR" sz="3600" b="1" dirty="0" err="1">
              <a:latin typeface="Garamond" panose="02020404030301010803" pitchFamily="18" charset="0"/>
            </a:rPr>
            <a:t>Production</a:t>
          </a:r>
          <a:endParaRPr lang="tr-TR" sz="3600" b="1" dirty="0">
            <a:latin typeface="Garamond" panose="02020404030301010803" pitchFamily="18" charset="0"/>
          </a:endParaRPr>
        </a:p>
      </dgm:t>
    </dgm:pt>
    <dgm:pt modelId="{CC3AAB1E-EF69-488B-AF69-B0FBF3D28B54}" type="parTrans" cxnId="{FA381916-1CBC-45DA-8067-F6EC975F4D32}">
      <dgm:prSet/>
      <dgm:spPr/>
      <dgm:t>
        <a:bodyPr/>
        <a:lstStyle/>
        <a:p>
          <a:endParaRPr lang="tr-TR"/>
        </a:p>
      </dgm:t>
    </dgm:pt>
    <dgm:pt modelId="{67755C5E-EBE3-4E36-AE76-68190830D8BC}" type="sibTrans" cxnId="{FA381916-1CBC-45DA-8067-F6EC975F4D32}">
      <dgm:prSet/>
      <dgm:spPr/>
      <dgm:t>
        <a:bodyPr/>
        <a:lstStyle/>
        <a:p>
          <a:endParaRPr lang="tr-TR"/>
        </a:p>
      </dgm:t>
    </dgm:pt>
    <dgm:pt modelId="{0B94B97B-FB02-49FD-8103-DEABC473C324}">
      <dgm:prSet phldrT="[Metin]" custT="1"/>
      <dgm:spPr/>
      <dgm:t>
        <a:bodyPr/>
        <a:lstStyle/>
        <a:p>
          <a:r>
            <a:rPr lang="tr-TR" sz="3600" b="1" dirty="0" err="1">
              <a:latin typeface="Garamond" panose="02020404030301010803" pitchFamily="18" charset="0"/>
            </a:rPr>
            <a:t>Rural</a:t>
          </a:r>
          <a:r>
            <a:rPr lang="tr-TR" sz="3600" b="1" dirty="0">
              <a:latin typeface="Garamond" panose="02020404030301010803" pitchFamily="18" charset="0"/>
            </a:rPr>
            <a:t> Development </a:t>
          </a:r>
        </a:p>
      </dgm:t>
    </dgm:pt>
    <dgm:pt modelId="{DFC781C7-3349-404B-B610-B9CEECB6BEC9}" type="parTrans" cxnId="{69DFB77F-684B-4FEA-8D0C-08B87908D8A9}">
      <dgm:prSet/>
      <dgm:spPr/>
      <dgm:t>
        <a:bodyPr/>
        <a:lstStyle/>
        <a:p>
          <a:endParaRPr lang="tr-TR"/>
        </a:p>
      </dgm:t>
    </dgm:pt>
    <dgm:pt modelId="{3EFB02AF-5049-4A6F-8E88-F00D09C6CD77}" type="sibTrans" cxnId="{69DFB77F-684B-4FEA-8D0C-08B87908D8A9}">
      <dgm:prSet/>
      <dgm:spPr/>
      <dgm:t>
        <a:bodyPr/>
        <a:lstStyle/>
        <a:p>
          <a:endParaRPr lang="tr-TR"/>
        </a:p>
      </dgm:t>
    </dgm:pt>
    <dgm:pt modelId="{D94F52CE-93F3-41A9-8A80-163CB0690894}">
      <dgm:prSet phldrT="[Metin]" custT="1"/>
      <dgm:spPr/>
      <dgm:t>
        <a:bodyPr/>
        <a:lstStyle/>
        <a:p>
          <a:r>
            <a:rPr lang="tr-TR" sz="3200" b="1" dirty="0" err="1">
              <a:latin typeface="Garamond" panose="02020404030301010803" pitchFamily="18" charset="0"/>
            </a:rPr>
            <a:t>Agricultural</a:t>
          </a:r>
          <a:r>
            <a:rPr lang="tr-TR" sz="3200" b="1" dirty="0">
              <a:latin typeface="Garamond" panose="02020404030301010803" pitchFamily="18" charset="0"/>
            </a:rPr>
            <a:t> </a:t>
          </a:r>
          <a:r>
            <a:rPr lang="tr-TR" sz="3200" b="1" dirty="0" err="1">
              <a:latin typeface="Garamond" panose="02020404030301010803" pitchFamily="18" charset="0"/>
            </a:rPr>
            <a:t>Research</a:t>
          </a:r>
          <a:r>
            <a:rPr lang="tr-TR" sz="3200" b="1" dirty="0">
              <a:latin typeface="Garamond" panose="02020404030301010803" pitchFamily="18" charset="0"/>
            </a:rPr>
            <a:t> </a:t>
          </a:r>
          <a:r>
            <a:rPr lang="tr-TR" sz="3200" b="1" dirty="0" err="1">
              <a:latin typeface="Garamond" panose="02020404030301010803" pitchFamily="18" charset="0"/>
            </a:rPr>
            <a:t>And</a:t>
          </a:r>
          <a:r>
            <a:rPr lang="tr-TR" sz="3200" b="1" dirty="0">
              <a:latin typeface="Garamond" panose="02020404030301010803" pitchFamily="18" charset="0"/>
            </a:rPr>
            <a:t> Development</a:t>
          </a:r>
        </a:p>
      </dgm:t>
    </dgm:pt>
    <dgm:pt modelId="{C87B4E90-52F9-42E6-93E5-D1A7FFA73C26}" type="parTrans" cxnId="{B973DA53-0A09-49F1-830B-A034187893EF}">
      <dgm:prSet/>
      <dgm:spPr/>
      <dgm:t>
        <a:bodyPr/>
        <a:lstStyle/>
        <a:p>
          <a:endParaRPr lang="tr-TR"/>
        </a:p>
      </dgm:t>
    </dgm:pt>
    <dgm:pt modelId="{606FD200-565F-4DA7-B065-B862ED6F7435}" type="sibTrans" cxnId="{B973DA53-0A09-49F1-830B-A034187893EF}">
      <dgm:prSet/>
      <dgm:spPr/>
      <dgm:t>
        <a:bodyPr/>
        <a:lstStyle/>
        <a:p>
          <a:endParaRPr lang="tr-TR"/>
        </a:p>
      </dgm:t>
    </dgm:pt>
    <dgm:pt modelId="{90722CBF-FCE6-46BA-A3E6-48400ED51D25}" type="pres">
      <dgm:prSet presAssocID="{F4122E1B-4B7D-414E-B5D4-F22E7FEE6C6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6A32143-D0F0-44E5-90C4-123C71424D89}" type="pres">
      <dgm:prSet presAssocID="{8D9D1F53-C99C-41D2-A85F-12E598A1178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1FAB60F-4580-433E-9489-456398698E00}" type="pres">
      <dgm:prSet presAssocID="{07927A92-F732-4256-B8DB-3DC73379F059}" presName="sibTrans" presStyleCnt="0"/>
      <dgm:spPr/>
    </dgm:pt>
    <dgm:pt modelId="{B33AAC21-67E0-4E7C-BCB8-DF51FD51AD29}" type="pres">
      <dgm:prSet presAssocID="{EE24B8DF-C2CB-45DB-AD32-1C98DF71740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0C31A99-4938-4BE6-A566-D5B5E0DEE123}" type="pres">
      <dgm:prSet presAssocID="{ECCA5A54-BD9F-440D-BE7A-4E759F060122}" presName="sibTrans" presStyleCnt="0"/>
      <dgm:spPr/>
    </dgm:pt>
    <dgm:pt modelId="{76904D6D-B327-4C7C-ACC3-E3870D6A1F3B}" type="pres">
      <dgm:prSet presAssocID="{925A0447-49E8-45B2-8202-C7A91D10B3A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7FF86EA-ED0B-4EDE-8B87-2977E2576B69}" type="pres">
      <dgm:prSet presAssocID="{67755C5E-EBE3-4E36-AE76-68190830D8BC}" presName="sibTrans" presStyleCnt="0"/>
      <dgm:spPr/>
    </dgm:pt>
    <dgm:pt modelId="{51814293-0C72-4930-A01C-C1AA20B11E69}" type="pres">
      <dgm:prSet presAssocID="{0B94B97B-FB02-49FD-8103-DEABC473C324}" presName="node" presStyleLbl="node1" presStyleIdx="3" presStyleCnt="5" custScaleY="8170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F3841F-04B9-411B-BFFB-F659E21E6494}" type="pres">
      <dgm:prSet presAssocID="{3EFB02AF-5049-4A6F-8E88-F00D09C6CD77}" presName="sibTrans" presStyleCnt="0"/>
      <dgm:spPr/>
    </dgm:pt>
    <dgm:pt modelId="{CD265FE3-86DD-4E8E-8D27-1DA31DD0CE20}" type="pres">
      <dgm:prSet presAssocID="{D94F52CE-93F3-41A9-8A80-163CB0690894}" presName="node" presStyleLbl="node1" presStyleIdx="4" presStyleCnt="5" custScaleX="129994" custScaleY="8170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EFE5DD2-91F4-48F8-872D-E6480B529B6E}" type="presOf" srcId="{F4122E1B-4B7D-414E-B5D4-F22E7FEE6C65}" destId="{90722CBF-FCE6-46BA-A3E6-48400ED51D25}" srcOrd="0" destOrd="0" presId="urn:microsoft.com/office/officeart/2005/8/layout/default"/>
    <dgm:cxn modelId="{B973DA53-0A09-49F1-830B-A034187893EF}" srcId="{F4122E1B-4B7D-414E-B5D4-F22E7FEE6C65}" destId="{D94F52CE-93F3-41A9-8A80-163CB0690894}" srcOrd="4" destOrd="0" parTransId="{C87B4E90-52F9-42E6-93E5-D1A7FFA73C26}" sibTransId="{606FD200-565F-4DA7-B065-B862ED6F7435}"/>
    <dgm:cxn modelId="{8805061E-72DA-49B2-A4E0-1B820FD19421}" type="presOf" srcId="{EE24B8DF-C2CB-45DB-AD32-1C98DF717405}" destId="{B33AAC21-67E0-4E7C-BCB8-DF51FD51AD29}" srcOrd="0" destOrd="0" presId="urn:microsoft.com/office/officeart/2005/8/layout/default"/>
    <dgm:cxn modelId="{FA381916-1CBC-45DA-8067-F6EC975F4D32}" srcId="{F4122E1B-4B7D-414E-B5D4-F22E7FEE6C65}" destId="{925A0447-49E8-45B2-8202-C7A91D10B3AA}" srcOrd="2" destOrd="0" parTransId="{CC3AAB1E-EF69-488B-AF69-B0FBF3D28B54}" sibTransId="{67755C5E-EBE3-4E36-AE76-68190830D8BC}"/>
    <dgm:cxn modelId="{5ACC02BE-BE6A-48BC-9C4B-40506FD75695}" srcId="{F4122E1B-4B7D-414E-B5D4-F22E7FEE6C65}" destId="{EE24B8DF-C2CB-45DB-AD32-1C98DF717405}" srcOrd="1" destOrd="0" parTransId="{A69135CF-E5AF-43A5-9247-3A7682626D92}" sibTransId="{ECCA5A54-BD9F-440D-BE7A-4E759F060122}"/>
    <dgm:cxn modelId="{E16CE40C-8019-4D74-90B8-7BEDE8A4DC15}" type="presOf" srcId="{8D9D1F53-C99C-41D2-A85F-12E598A1178C}" destId="{76A32143-D0F0-44E5-90C4-123C71424D89}" srcOrd="0" destOrd="0" presId="urn:microsoft.com/office/officeart/2005/8/layout/default"/>
    <dgm:cxn modelId="{CE2E2812-0EEE-4A3D-9EC6-F7C5F391D22E}" srcId="{F4122E1B-4B7D-414E-B5D4-F22E7FEE6C65}" destId="{8D9D1F53-C99C-41D2-A85F-12E598A1178C}" srcOrd="0" destOrd="0" parTransId="{17D4DD8D-410B-4707-BE0B-8288B59C8E75}" sibTransId="{07927A92-F732-4256-B8DB-3DC73379F059}"/>
    <dgm:cxn modelId="{E6B87B9E-4BC9-4B06-965D-F112449A41B8}" type="presOf" srcId="{D94F52CE-93F3-41A9-8A80-163CB0690894}" destId="{CD265FE3-86DD-4E8E-8D27-1DA31DD0CE20}" srcOrd="0" destOrd="0" presId="urn:microsoft.com/office/officeart/2005/8/layout/default"/>
    <dgm:cxn modelId="{69DFB77F-684B-4FEA-8D0C-08B87908D8A9}" srcId="{F4122E1B-4B7D-414E-B5D4-F22E7FEE6C65}" destId="{0B94B97B-FB02-49FD-8103-DEABC473C324}" srcOrd="3" destOrd="0" parTransId="{DFC781C7-3349-404B-B610-B9CEECB6BEC9}" sibTransId="{3EFB02AF-5049-4A6F-8E88-F00D09C6CD77}"/>
    <dgm:cxn modelId="{AF1CD7E2-DA90-4A34-AB9B-50938A687FD3}" type="presOf" srcId="{925A0447-49E8-45B2-8202-C7A91D10B3AA}" destId="{76904D6D-B327-4C7C-ACC3-E3870D6A1F3B}" srcOrd="0" destOrd="0" presId="urn:microsoft.com/office/officeart/2005/8/layout/default"/>
    <dgm:cxn modelId="{39333FF3-C981-47E6-B0B6-6FACF48BCBE7}" type="presOf" srcId="{0B94B97B-FB02-49FD-8103-DEABC473C324}" destId="{51814293-0C72-4930-A01C-C1AA20B11E69}" srcOrd="0" destOrd="0" presId="urn:microsoft.com/office/officeart/2005/8/layout/default"/>
    <dgm:cxn modelId="{F6E6C3D2-4C80-4345-9FCD-A0770142071E}" type="presParOf" srcId="{90722CBF-FCE6-46BA-A3E6-48400ED51D25}" destId="{76A32143-D0F0-44E5-90C4-123C71424D89}" srcOrd="0" destOrd="0" presId="urn:microsoft.com/office/officeart/2005/8/layout/default"/>
    <dgm:cxn modelId="{AA9EA3AF-A524-4DF0-91FE-B9AA67FD81BF}" type="presParOf" srcId="{90722CBF-FCE6-46BA-A3E6-48400ED51D25}" destId="{61FAB60F-4580-433E-9489-456398698E00}" srcOrd="1" destOrd="0" presId="urn:microsoft.com/office/officeart/2005/8/layout/default"/>
    <dgm:cxn modelId="{8A03DC94-A499-41A6-9519-BA5322433031}" type="presParOf" srcId="{90722CBF-FCE6-46BA-A3E6-48400ED51D25}" destId="{B33AAC21-67E0-4E7C-BCB8-DF51FD51AD29}" srcOrd="2" destOrd="0" presId="urn:microsoft.com/office/officeart/2005/8/layout/default"/>
    <dgm:cxn modelId="{8A588D74-8AB9-4C31-9521-327B34542176}" type="presParOf" srcId="{90722CBF-FCE6-46BA-A3E6-48400ED51D25}" destId="{60C31A99-4938-4BE6-A566-D5B5E0DEE123}" srcOrd="3" destOrd="0" presId="urn:microsoft.com/office/officeart/2005/8/layout/default"/>
    <dgm:cxn modelId="{F3CB622F-2399-488B-871A-EE5E10EBF5E1}" type="presParOf" srcId="{90722CBF-FCE6-46BA-A3E6-48400ED51D25}" destId="{76904D6D-B327-4C7C-ACC3-E3870D6A1F3B}" srcOrd="4" destOrd="0" presId="urn:microsoft.com/office/officeart/2005/8/layout/default"/>
    <dgm:cxn modelId="{87204414-15DE-447B-9C2E-890687D6F04A}" type="presParOf" srcId="{90722CBF-FCE6-46BA-A3E6-48400ED51D25}" destId="{47FF86EA-ED0B-4EDE-8B87-2977E2576B69}" srcOrd="5" destOrd="0" presId="urn:microsoft.com/office/officeart/2005/8/layout/default"/>
    <dgm:cxn modelId="{010DAE5D-756D-4CEA-B443-CC151D53BA64}" type="presParOf" srcId="{90722CBF-FCE6-46BA-A3E6-48400ED51D25}" destId="{51814293-0C72-4930-A01C-C1AA20B11E69}" srcOrd="6" destOrd="0" presId="urn:microsoft.com/office/officeart/2005/8/layout/default"/>
    <dgm:cxn modelId="{DD86E9A4-5692-4EE6-A2BD-6A24009A5028}" type="presParOf" srcId="{90722CBF-FCE6-46BA-A3E6-48400ED51D25}" destId="{7FF3841F-04B9-411B-BFFB-F659E21E6494}" srcOrd="7" destOrd="0" presId="urn:microsoft.com/office/officeart/2005/8/layout/default"/>
    <dgm:cxn modelId="{8F94BA70-01AC-440B-A4E0-4A7CA57365A4}" type="presParOf" srcId="{90722CBF-FCE6-46BA-A3E6-48400ED51D25}" destId="{CD265FE3-86DD-4E8E-8D27-1DA31DD0CE2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32143-D0F0-44E5-90C4-123C71424D89}">
      <dsp:nvSpPr>
        <dsp:cNvPr id="0" name=""/>
        <dsp:cNvSpPr/>
      </dsp:nvSpPr>
      <dsp:spPr>
        <a:xfrm>
          <a:off x="0" y="467832"/>
          <a:ext cx="3030054" cy="181803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dirty="0" err="1">
              <a:latin typeface="Garamond" panose="02020404030301010803" pitchFamily="18" charset="0"/>
            </a:rPr>
            <a:t>Plant</a:t>
          </a:r>
          <a:r>
            <a:rPr lang="tr-TR" sz="3600" b="1" kern="1200" dirty="0">
              <a:latin typeface="Garamond" panose="02020404030301010803" pitchFamily="18" charset="0"/>
            </a:rPr>
            <a:t> </a:t>
          </a:r>
          <a:r>
            <a:rPr lang="tr-TR" sz="3600" b="1" kern="1200" dirty="0" err="1">
              <a:latin typeface="Garamond" panose="02020404030301010803" pitchFamily="18" charset="0"/>
            </a:rPr>
            <a:t>Production</a:t>
          </a:r>
          <a:endParaRPr lang="tr-TR" sz="3600" b="1" kern="1200" dirty="0">
            <a:latin typeface="Garamond" panose="02020404030301010803" pitchFamily="18" charset="0"/>
          </a:endParaRPr>
        </a:p>
      </dsp:txBody>
      <dsp:txXfrm>
        <a:off x="0" y="467832"/>
        <a:ext cx="3030054" cy="1818032"/>
      </dsp:txXfrm>
    </dsp:sp>
    <dsp:sp modelId="{B33AAC21-67E0-4E7C-BCB8-DF51FD51AD29}">
      <dsp:nvSpPr>
        <dsp:cNvPr id="0" name=""/>
        <dsp:cNvSpPr/>
      </dsp:nvSpPr>
      <dsp:spPr>
        <a:xfrm>
          <a:off x="3333059" y="467832"/>
          <a:ext cx="3030054" cy="1818032"/>
        </a:xfrm>
        <a:prstGeom prst="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dirty="0" err="1">
              <a:latin typeface="Garamond" panose="02020404030301010803" pitchFamily="18" charset="0"/>
            </a:rPr>
            <a:t>Animal</a:t>
          </a:r>
          <a:r>
            <a:rPr lang="tr-TR" sz="3600" b="1" kern="1200" dirty="0">
              <a:latin typeface="Garamond" panose="02020404030301010803" pitchFamily="18" charset="0"/>
            </a:rPr>
            <a:t> </a:t>
          </a:r>
          <a:r>
            <a:rPr lang="tr-TR" sz="3600" b="1" kern="1200" dirty="0" err="1">
              <a:latin typeface="Garamond" panose="02020404030301010803" pitchFamily="18" charset="0"/>
            </a:rPr>
            <a:t>Production</a:t>
          </a:r>
          <a:endParaRPr lang="tr-TR" sz="3600" b="1" kern="1200" dirty="0">
            <a:latin typeface="Garamond" panose="02020404030301010803" pitchFamily="18" charset="0"/>
          </a:endParaRPr>
        </a:p>
      </dsp:txBody>
      <dsp:txXfrm>
        <a:off x="3333059" y="467832"/>
        <a:ext cx="3030054" cy="1818032"/>
      </dsp:txXfrm>
    </dsp:sp>
    <dsp:sp modelId="{76904D6D-B327-4C7C-ACC3-E3870D6A1F3B}">
      <dsp:nvSpPr>
        <dsp:cNvPr id="0" name=""/>
        <dsp:cNvSpPr/>
      </dsp:nvSpPr>
      <dsp:spPr>
        <a:xfrm>
          <a:off x="6666119" y="467832"/>
          <a:ext cx="3030054" cy="1818032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dirty="0" err="1">
              <a:latin typeface="Garamond" panose="02020404030301010803" pitchFamily="18" charset="0"/>
            </a:rPr>
            <a:t>Aquaculture</a:t>
          </a:r>
          <a:r>
            <a:rPr lang="tr-TR" sz="3600" b="1" kern="1200" dirty="0">
              <a:latin typeface="Garamond" panose="02020404030301010803" pitchFamily="18" charset="0"/>
            </a:rPr>
            <a:t> </a:t>
          </a:r>
          <a:r>
            <a:rPr lang="tr-TR" sz="3600" b="1" kern="1200" dirty="0" err="1">
              <a:latin typeface="Garamond" panose="02020404030301010803" pitchFamily="18" charset="0"/>
            </a:rPr>
            <a:t>Production</a:t>
          </a:r>
          <a:endParaRPr lang="tr-TR" sz="3600" b="1" kern="1200" dirty="0">
            <a:latin typeface="Garamond" panose="02020404030301010803" pitchFamily="18" charset="0"/>
          </a:endParaRPr>
        </a:p>
      </dsp:txBody>
      <dsp:txXfrm>
        <a:off x="6666119" y="467832"/>
        <a:ext cx="3030054" cy="1818032"/>
      </dsp:txXfrm>
    </dsp:sp>
    <dsp:sp modelId="{51814293-0C72-4930-A01C-C1AA20B11E69}">
      <dsp:nvSpPr>
        <dsp:cNvPr id="0" name=""/>
        <dsp:cNvSpPr/>
      </dsp:nvSpPr>
      <dsp:spPr>
        <a:xfrm>
          <a:off x="1212112" y="2588870"/>
          <a:ext cx="3030054" cy="1485478"/>
        </a:xfrm>
        <a:prstGeom prst="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dirty="0" err="1">
              <a:latin typeface="Garamond" panose="02020404030301010803" pitchFamily="18" charset="0"/>
            </a:rPr>
            <a:t>Rural</a:t>
          </a:r>
          <a:r>
            <a:rPr lang="tr-TR" sz="3600" b="1" kern="1200" dirty="0">
              <a:latin typeface="Garamond" panose="02020404030301010803" pitchFamily="18" charset="0"/>
            </a:rPr>
            <a:t> Development </a:t>
          </a:r>
        </a:p>
      </dsp:txBody>
      <dsp:txXfrm>
        <a:off x="1212112" y="2588870"/>
        <a:ext cx="3030054" cy="1485478"/>
      </dsp:txXfrm>
    </dsp:sp>
    <dsp:sp modelId="{CD265FE3-86DD-4E8E-8D27-1DA31DD0CE20}">
      <dsp:nvSpPr>
        <dsp:cNvPr id="0" name=""/>
        <dsp:cNvSpPr/>
      </dsp:nvSpPr>
      <dsp:spPr>
        <a:xfrm>
          <a:off x="4545172" y="2588870"/>
          <a:ext cx="3938888" cy="1485478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b="1" kern="1200" dirty="0" err="1">
              <a:latin typeface="Garamond" panose="02020404030301010803" pitchFamily="18" charset="0"/>
            </a:rPr>
            <a:t>Agricultural</a:t>
          </a:r>
          <a:r>
            <a:rPr lang="tr-TR" sz="3200" b="1" kern="1200" dirty="0">
              <a:latin typeface="Garamond" panose="02020404030301010803" pitchFamily="18" charset="0"/>
            </a:rPr>
            <a:t> </a:t>
          </a:r>
          <a:r>
            <a:rPr lang="tr-TR" sz="3200" b="1" kern="1200" dirty="0" err="1">
              <a:latin typeface="Garamond" panose="02020404030301010803" pitchFamily="18" charset="0"/>
            </a:rPr>
            <a:t>Research</a:t>
          </a:r>
          <a:r>
            <a:rPr lang="tr-TR" sz="3200" b="1" kern="1200" dirty="0">
              <a:latin typeface="Garamond" panose="02020404030301010803" pitchFamily="18" charset="0"/>
            </a:rPr>
            <a:t> </a:t>
          </a:r>
          <a:r>
            <a:rPr lang="tr-TR" sz="3200" b="1" kern="1200" dirty="0" err="1">
              <a:latin typeface="Garamond" panose="02020404030301010803" pitchFamily="18" charset="0"/>
            </a:rPr>
            <a:t>And</a:t>
          </a:r>
          <a:r>
            <a:rPr lang="tr-TR" sz="3200" b="1" kern="1200" dirty="0">
              <a:latin typeface="Garamond" panose="02020404030301010803" pitchFamily="18" charset="0"/>
            </a:rPr>
            <a:t> Development</a:t>
          </a:r>
        </a:p>
      </dsp:txBody>
      <dsp:txXfrm>
        <a:off x="4545172" y="2588870"/>
        <a:ext cx="3938888" cy="14854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575A4-D94D-4244-8BA0-9EA20CC8BABC}" type="datetimeFigureOut">
              <a:rPr lang="tr-TR" smtClean="0"/>
              <a:t>22.04.2025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20671-87E8-4BB1-84C3-6B52097E00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0789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Üretimi geliştirme destekleri: sertifikalı tohum,</a:t>
            </a:r>
            <a:r>
              <a:rPr lang="tr-TR" baseline="0" dirty="0"/>
              <a:t> fidan kullanım, organik tarım, iyi tarım, katı organik gübre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20671-87E8-4BB1-84C3-6B52097E0005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0744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Üretimi geliştirme destekleri: sertifikalı tohum,</a:t>
            </a:r>
            <a:r>
              <a:rPr lang="tr-TR" baseline="0" dirty="0"/>
              <a:t> fidan kullanım, organik tarım, iyi tarım, katı organik gübre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20671-87E8-4BB1-84C3-6B52097E0005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877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A4A8D-4D35-420C-9BD2-8791CC98FE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64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60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3A5C37-A9A4-42CB-94C8-21D23120191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603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17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7A4A8D-4D35-420C-9BD2-8791CC98FE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176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C0DE9D92-E193-BDD5-62D9-7E764A30AB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 hasCustomPrompt="1"/>
          </p:nvPr>
        </p:nvSpPr>
        <p:spPr>
          <a:xfrm>
            <a:off x="1524000" y="4429760"/>
            <a:ext cx="9144000" cy="990600"/>
          </a:xfrm>
        </p:spPr>
        <p:txBody>
          <a:bodyPr anchor="b"/>
          <a:lstStyle>
            <a:lvl1pPr algn="ctr">
              <a:defRPr sz="4400">
                <a:latin typeface="Garamond" panose="02020404030301010803" pitchFamily="18" charset="0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fld id="{46D08F9B-D1AA-43A0-83E0-404F36A0BC6D}" type="datetime1">
              <a:rPr lang="tr-TR" smtClean="0"/>
              <a:t>22.04.2025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5806440" y="6357620"/>
            <a:ext cx="579120" cy="501650"/>
          </a:xfr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fld id="{7858AF1D-E6D7-4B64-9545-F66A72DEE560}" type="slidenum">
              <a:rPr lang="tr-TR" smtClean="0"/>
              <a:pPr/>
              <a:t>‹#›</a:t>
            </a:fld>
            <a:r>
              <a:rPr lang="tr-TR" dirty="0"/>
              <a:t>/30</a:t>
            </a:r>
          </a:p>
        </p:txBody>
      </p:sp>
    </p:spTree>
    <p:extLst>
      <p:ext uri="{BB962C8B-B14F-4D97-AF65-F5344CB8AC3E}">
        <p14:creationId xmlns:p14="http://schemas.microsoft.com/office/powerpoint/2010/main" val="3352713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07867-4547-419C-A409-3648D6D510C3}" type="datetime1">
              <a:rPr lang="tr-TR" smtClean="0"/>
              <a:t>22.04.2025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AF1D-E6D7-4B64-9545-F66A72DEE5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9642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F897-C49E-4918-A3C9-652C2B932CDF}" type="datetime1">
              <a:rPr lang="tr-TR" smtClean="0"/>
              <a:t>22.04.2025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AF1D-E6D7-4B64-9545-F66A72DEE5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9553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152" indent="0" algn="ctr">
              <a:buNone/>
              <a:defRPr sz="1999"/>
            </a:lvl2pPr>
            <a:lvl3pPr marL="914305" indent="0" algn="ctr">
              <a:buNone/>
              <a:defRPr sz="1799"/>
            </a:lvl3pPr>
            <a:lvl4pPr marL="1371456" indent="0" algn="ctr">
              <a:buNone/>
              <a:defRPr sz="1599"/>
            </a:lvl4pPr>
            <a:lvl5pPr marL="1828609" indent="0" algn="ctr">
              <a:buNone/>
              <a:defRPr sz="1599"/>
            </a:lvl5pPr>
            <a:lvl6pPr marL="2285761" indent="0" algn="ctr">
              <a:buNone/>
              <a:defRPr sz="1599"/>
            </a:lvl6pPr>
            <a:lvl7pPr marL="2742914" indent="0" algn="ctr">
              <a:buNone/>
              <a:defRPr sz="1599"/>
            </a:lvl7pPr>
            <a:lvl8pPr marL="3200065" indent="0" algn="ctr">
              <a:buNone/>
              <a:defRPr sz="1599"/>
            </a:lvl8pPr>
            <a:lvl9pPr marL="3657218" indent="0" algn="ctr">
              <a:buNone/>
              <a:defRPr sz="1599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58B1E-3D72-4D2E-B1AD-9FD34FDF4C04}" type="datetime1">
              <a:rPr lang="tr-TR" smtClean="0"/>
              <a:t>22.04.2025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69EE-D6CE-9041-B6DA-BBD4388C22FF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78512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74BF500-935C-47B3-8383-9DA4ED22B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1887-CFC4-4922-B857-8FCD54C580A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BFB531-9514-499B-BAAC-F22C8BCDBAC6}"/>
              </a:ext>
            </a:extLst>
          </p:cNvPr>
          <p:cNvSpPr/>
          <p:nvPr userDrawn="1"/>
        </p:nvSpPr>
        <p:spPr>
          <a:xfrm rot="5400000">
            <a:off x="10524065" y="4755612"/>
            <a:ext cx="3108960" cy="27432"/>
          </a:xfrm>
          <a:prstGeom prst="rect">
            <a:avLst/>
          </a:prstGeom>
          <a:solidFill>
            <a:srgbClr val="F68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656" dirty="0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60B22BB9-2B28-4938-B707-5B24884000AC}"/>
              </a:ext>
            </a:extLst>
          </p:cNvPr>
          <p:cNvSpPr/>
          <p:nvPr userDrawn="1"/>
        </p:nvSpPr>
        <p:spPr>
          <a:xfrm>
            <a:off x="8337458" y="6664326"/>
            <a:ext cx="3108960" cy="27432"/>
          </a:xfrm>
          <a:prstGeom prst="rect">
            <a:avLst/>
          </a:prstGeom>
          <a:solidFill>
            <a:srgbClr val="F68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656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9318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1999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89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3E9A-BBB9-426C-B620-A83C8D939A42}" type="datetime1">
              <a:rPr lang="tr-TR" smtClean="0"/>
              <a:t>22.04.2025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5806440" y="6401276"/>
            <a:ext cx="579120" cy="320199"/>
          </a:xfrm>
        </p:spPr>
        <p:txBody>
          <a:bodyPr/>
          <a:lstStyle/>
          <a:p>
            <a:fld id="{7858AF1D-E6D7-4B64-9545-F66A72DEE560}" type="slidenum">
              <a:rPr lang="tr-TR" smtClean="0"/>
              <a:pPr/>
              <a:t>‹#›</a:t>
            </a:fld>
            <a:r>
              <a:rPr lang="tr-TR" dirty="0"/>
              <a:t>/30</a:t>
            </a:r>
          </a:p>
        </p:txBody>
      </p:sp>
    </p:spTree>
    <p:extLst>
      <p:ext uri="{BB962C8B-B14F-4D97-AF65-F5344CB8AC3E}">
        <p14:creationId xmlns:p14="http://schemas.microsoft.com/office/powerpoint/2010/main" val="470574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362C-2603-4960-B637-B48CC43F5113}" type="datetime1">
              <a:rPr lang="tr-TR" smtClean="0"/>
              <a:t>22.04.2025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AF1D-E6D7-4B64-9545-F66A72DEE5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5422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E86E1-823F-4AC0-B73F-4CE3FC394F83}" type="datetime1">
              <a:rPr lang="tr-TR" smtClean="0"/>
              <a:t>22.04.2025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AF1D-E6D7-4B64-9545-F66A72DEE5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1216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E3E8-121D-4164-BD2A-DF05AA87E141}" type="datetime1">
              <a:rPr lang="tr-TR" smtClean="0"/>
              <a:t>22.04.2025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AF1D-E6D7-4B64-9545-F66A72DEE5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0749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03B62-F2D3-424D-A341-5A31F3D9422D}" type="datetime1">
              <a:rPr lang="tr-TR" smtClean="0"/>
              <a:t>22.04.2025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AF1D-E6D7-4B64-9545-F66A72DEE5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1301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48CF0-9079-493C-B69D-377B4A48FD52}" type="datetime1">
              <a:rPr lang="tr-TR" smtClean="0"/>
              <a:t>22.04.2025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AF1D-E6D7-4B64-9545-F66A72DEE5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7250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D9C96-6058-43ED-978C-ED6BF0A86614}" type="datetime1">
              <a:rPr lang="tr-TR" smtClean="0"/>
              <a:t>22.04.2025</a:t>
            </a:fld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AF1D-E6D7-4B64-9545-F66A72DEE5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1306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D73F6-9A80-4BC4-83E9-EFB359C0CF82}" type="datetime1">
              <a:rPr lang="tr-TR" smtClean="0"/>
              <a:t>22.04.2025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AF1D-E6D7-4B64-9545-F66A72DEE5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3884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D16DE916-E104-8D88-D1DB-502067171A2A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1408905"/>
            <a:ext cx="10515600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dirty="0"/>
              <a:t>Başlık Stili: Yalınızca İlk Harf Büyük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2179319"/>
            <a:ext cx="10515600" cy="3997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2A7F-008A-44AB-B9CF-3DCEB34D10DA}" type="datetime1">
              <a:rPr lang="tr-TR" smtClean="0"/>
              <a:t>22.04.2025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5882640" y="6401276"/>
            <a:ext cx="579120" cy="320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8AF1D-E6D7-4B64-9545-F66A72DEE560}" type="slidenum">
              <a:rPr lang="tr-TR" smtClean="0"/>
              <a:pPr/>
              <a:t>‹#›</a:t>
            </a:fld>
            <a:r>
              <a:rPr lang="tr-TR" dirty="0"/>
              <a:t>/30</a:t>
            </a:r>
          </a:p>
        </p:txBody>
      </p:sp>
    </p:spTree>
    <p:extLst>
      <p:ext uri="{BB962C8B-B14F-4D97-AF65-F5344CB8AC3E}">
        <p14:creationId xmlns:p14="http://schemas.microsoft.com/office/powerpoint/2010/main" val="73624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baseline="0">
          <a:solidFill>
            <a:schemeClr val="tx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4390774"/>
            <a:ext cx="9144000" cy="990600"/>
          </a:xfrm>
        </p:spPr>
        <p:txBody>
          <a:bodyPr/>
          <a:lstStyle/>
          <a:p>
            <a:r>
              <a:rPr lang="tr-TR" sz="3200" dirty="0"/>
              <a:t>THE REPUBLIC OF </a:t>
            </a:r>
            <a:r>
              <a:rPr lang="tr-TR" sz="3200" dirty="0" smtClean="0"/>
              <a:t>TÜRKİYE </a:t>
            </a:r>
            <a:r>
              <a:rPr lang="tr-TR" sz="3200" dirty="0"/>
              <a:t/>
            </a:r>
            <a:br>
              <a:rPr lang="tr-TR" sz="3200" dirty="0"/>
            </a:br>
            <a:r>
              <a:rPr lang="tr-TR" sz="3200" dirty="0"/>
              <a:t>MINISTRY OF AGRICULTURE AND FORESTRY</a:t>
            </a:r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4936881" y="5705865"/>
            <a:ext cx="1714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Garamond" panose="02020404030301010803" pitchFamily="18" charset="0"/>
              </a:rPr>
              <a:t>22.04.2025</a:t>
            </a:r>
          </a:p>
        </p:txBody>
      </p:sp>
    </p:spTree>
    <p:extLst>
      <p:ext uri="{BB962C8B-B14F-4D97-AF65-F5344CB8AC3E}">
        <p14:creationId xmlns:p14="http://schemas.microsoft.com/office/powerpoint/2010/main" val="167786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etin kutusu 1"/>
          <p:cNvSpPr txBox="1">
            <a:spLocks noChangeArrowheads="1"/>
          </p:cNvSpPr>
          <p:nvPr/>
        </p:nvSpPr>
        <p:spPr bwMode="auto">
          <a:xfrm>
            <a:off x="2281105" y="827832"/>
            <a:ext cx="75333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sz="28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Expert</a:t>
            </a:r>
            <a:r>
              <a:rPr lang="tr-TR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 Hands Project</a:t>
            </a: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73251" y="1634542"/>
            <a:ext cx="1096561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tr-TR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those who</a:t>
            </a:r>
            <a:r>
              <a:rPr lang="tr-TR" altLang="tr-TR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tr-TR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have received high school equivalent or higher education in the agricultural field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tr-TR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their projects for rural areas</a:t>
            </a:r>
            <a:endParaRPr lang="tr-TR" altLang="tr-TR" dirty="0"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tr-TR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100% grant is given up to 250 thousand TL</a:t>
            </a:r>
            <a:endParaRPr kumimoji="0" lang="tr-TR" altLang="tr-T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684364" y="2968225"/>
            <a:ext cx="11507636" cy="2255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tr-TR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tr-TR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Topics</a:t>
            </a:r>
            <a:r>
              <a:rPr lang="tr-TR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tr-TR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tr-TR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Projects</a:t>
            </a:r>
            <a:r>
              <a:rPr lang="tr-TR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animal</a:t>
            </a:r>
            <a:r>
              <a:rPr lang="tr-TR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  <a:r>
              <a:rPr lang="tr-TR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16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tr-TR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tr-TR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Projects</a:t>
            </a:r>
            <a:r>
              <a:rPr lang="tr-TR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plant</a:t>
            </a:r>
            <a:r>
              <a:rPr lang="tr-TR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  <a:r>
              <a:rPr lang="tr-TR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16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tr-TR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Projects for aquaculture production (provided that the maximum production capacity does not exceed 29 tons/year).</a:t>
            </a:r>
            <a:endParaRPr lang="tr-TR" sz="16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tr-TR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ç) </a:t>
            </a:r>
            <a:r>
              <a:rPr lang="en-US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Projects for the production of geographically indicated products and traditional products</a:t>
            </a:r>
            <a:r>
              <a:rPr lang="tr-TR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16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tr-TR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Projects for the processing, packaging and storage of the products specified in clauses (a), (b), (c) and (ç)</a:t>
            </a:r>
            <a:r>
              <a:rPr lang="tr-TR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16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90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9067;p65">
            <a:extLst>
              <a:ext uri="{FF2B5EF4-FFF2-40B4-BE49-F238E27FC236}">
                <a16:creationId xmlns:a16="http://schemas.microsoft.com/office/drawing/2014/main" id="{CC47BF71-E32B-45AA-836A-7B1B56380947}"/>
              </a:ext>
            </a:extLst>
          </p:cNvPr>
          <p:cNvSpPr/>
          <p:nvPr/>
        </p:nvSpPr>
        <p:spPr>
          <a:xfrm rot="5400000">
            <a:off x="1140479" y="1596019"/>
            <a:ext cx="1124507" cy="1774009"/>
          </a:xfrm>
          <a:custGeom>
            <a:avLst/>
            <a:gdLst/>
            <a:ahLst/>
            <a:cxnLst/>
            <a:rect l="l" t="t" r="r" b="b"/>
            <a:pathLst>
              <a:path w="79474" h="121367" extrusionOk="0">
                <a:moveTo>
                  <a:pt x="0" y="0"/>
                </a:moveTo>
                <a:lnTo>
                  <a:pt x="0" y="121366"/>
                </a:lnTo>
                <a:lnTo>
                  <a:pt x="68729" y="121366"/>
                </a:lnTo>
                <a:lnTo>
                  <a:pt x="68729" y="85815"/>
                </a:lnTo>
                <a:cubicBezTo>
                  <a:pt x="68729" y="79588"/>
                  <a:pt x="70669" y="73514"/>
                  <a:pt x="74293" y="68448"/>
                </a:cubicBezTo>
                <a:lnTo>
                  <a:pt x="78249" y="62897"/>
                </a:lnTo>
                <a:cubicBezTo>
                  <a:pt x="79474" y="61672"/>
                  <a:pt x="79474" y="59694"/>
                  <a:pt x="78249" y="58469"/>
                </a:cubicBezTo>
                <a:lnTo>
                  <a:pt x="74293" y="52918"/>
                </a:lnTo>
                <a:cubicBezTo>
                  <a:pt x="70669" y="47840"/>
                  <a:pt x="68729" y="41778"/>
                  <a:pt x="68729" y="35551"/>
                </a:cubicBezTo>
                <a:lnTo>
                  <a:pt x="68729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84084" tIns="84084" rIns="84084" bIns="84084" anchor="ctr" anchorCtr="0">
            <a:noAutofit/>
          </a:bodyPr>
          <a:lstStyle/>
          <a:p>
            <a:pPr algn="ctr"/>
            <a:endParaRPr lang="tr-TR" sz="1839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3664716" y="679582"/>
            <a:ext cx="5668689" cy="667554"/>
          </a:xfrm>
        </p:spPr>
        <p:txBody>
          <a:bodyPr>
            <a:normAutofit/>
          </a:bodyPr>
          <a:lstStyle/>
          <a:p>
            <a:pPr algn="ctr"/>
            <a:r>
              <a:rPr lang="tr-TR" sz="3200" dirty="0" err="1">
                <a:solidFill>
                  <a:schemeClr val="bg1"/>
                </a:solidFill>
              </a:rPr>
              <a:t>In</a:t>
            </a:r>
            <a:r>
              <a:rPr lang="tr-TR" sz="3200" dirty="0">
                <a:solidFill>
                  <a:schemeClr val="bg1"/>
                </a:solidFill>
              </a:rPr>
              <a:t> </a:t>
            </a:r>
            <a:r>
              <a:rPr lang="tr-TR" sz="3200" dirty="0" err="1">
                <a:solidFill>
                  <a:schemeClr val="bg1"/>
                </a:solidFill>
              </a:rPr>
              <a:t>summary</a:t>
            </a:r>
            <a:endParaRPr lang="tr-TR" sz="3200" dirty="0">
              <a:solidFill>
                <a:schemeClr val="bg1"/>
              </a:solidFill>
            </a:endParaRP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BBF32886-58CA-4B18-8ED3-B4D3860D3964}"/>
              </a:ext>
            </a:extLst>
          </p:cNvPr>
          <p:cNvSpPr txBox="1"/>
          <p:nvPr/>
        </p:nvSpPr>
        <p:spPr>
          <a:xfrm>
            <a:off x="747539" y="3056519"/>
            <a:ext cx="7093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19.781</a:t>
            </a:r>
            <a:r>
              <a:rPr lang="tr-TR" sz="1400" b="1" dirty="0" smtClean="0">
                <a:solidFill>
                  <a:srgbClr val="00B0F0"/>
                </a:solidFill>
                <a:latin typeface="Garamond" panose="02020404030301010803" pitchFamily="18" charset="0"/>
              </a:rPr>
              <a:t>  </a:t>
            </a:r>
            <a:r>
              <a:rPr lang="tr-TR" sz="1200" b="1" dirty="0">
                <a:solidFill>
                  <a:srgbClr val="00B0F0"/>
                </a:solidFill>
                <a:latin typeface="Garamond" panose="02020404030301010803" pitchFamily="18" charset="0"/>
              </a:rPr>
              <a:t>Project</a:t>
            </a:r>
          </a:p>
        </p:txBody>
      </p:sp>
      <p:sp>
        <p:nvSpPr>
          <p:cNvPr id="21" name="Google Shape;9067;p65">
            <a:extLst>
              <a:ext uri="{FF2B5EF4-FFF2-40B4-BE49-F238E27FC236}">
                <a16:creationId xmlns:a16="http://schemas.microsoft.com/office/drawing/2014/main" id="{F6A68DF7-C28F-41C9-B826-3B3F4785533F}"/>
              </a:ext>
            </a:extLst>
          </p:cNvPr>
          <p:cNvSpPr/>
          <p:nvPr/>
        </p:nvSpPr>
        <p:spPr>
          <a:xfrm rot="5400000">
            <a:off x="1085810" y="1397570"/>
            <a:ext cx="1180406" cy="1773991"/>
          </a:xfrm>
          <a:custGeom>
            <a:avLst/>
            <a:gdLst/>
            <a:ahLst/>
            <a:cxnLst/>
            <a:rect l="l" t="t" r="r" b="b"/>
            <a:pathLst>
              <a:path w="79474" h="121367" extrusionOk="0">
                <a:moveTo>
                  <a:pt x="0" y="0"/>
                </a:moveTo>
                <a:lnTo>
                  <a:pt x="0" y="121366"/>
                </a:lnTo>
                <a:lnTo>
                  <a:pt x="68729" y="121366"/>
                </a:lnTo>
                <a:lnTo>
                  <a:pt x="68729" y="85815"/>
                </a:lnTo>
                <a:cubicBezTo>
                  <a:pt x="68729" y="79588"/>
                  <a:pt x="70669" y="73514"/>
                  <a:pt x="74293" y="68448"/>
                </a:cubicBezTo>
                <a:lnTo>
                  <a:pt x="78249" y="62897"/>
                </a:lnTo>
                <a:cubicBezTo>
                  <a:pt x="79474" y="61672"/>
                  <a:pt x="79474" y="59694"/>
                  <a:pt x="78249" y="58469"/>
                </a:cubicBezTo>
                <a:lnTo>
                  <a:pt x="74293" y="52918"/>
                </a:lnTo>
                <a:cubicBezTo>
                  <a:pt x="70669" y="47840"/>
                  <a:pt x="68729" y="41778"/>
                  <a:pt x="68729" y="35551"/>
                </a:cubicBezTo>
                <a:lnTo>
                  <a:pt x="68729" y="0"/>
                </a:ln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1" vert="vert270" wrap="square" lIns="84084" tIns="84084" rIns="84084" bIns="84084" anchor="ctr" anchorCtr="0">
            <a:noAutofit/>
          </a:bodyPr>
          <a:lstStyle/>
          <a:p>
            <a:pPr algn="ctr"/>
            <a:endParaRPr lang="tr-TR" sz="1288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endParaRPr lang="tr-TR" sz="1288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1288" b="1" dirty="0">
                <a:solidFill>
                  <a:schemeClr val="bg1"/>
                </a:solidFill>
                <a:latin typeface="Garamond" panose="02020404030301010803" pitchFamily="18" charset="0"/>
              </a:rPr>
              <a:t>Economic and Infrastructure Investment </a:t>
            </a:r>
            <a:r>
              <a:rPr lang="en-US" sz="1288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Project</a:t>
            </a:r>
            <a:endParaRPr lang="tr-TR" sz="1288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DDE49BD0-D36F-4BC9-A20A-CBD31D7BC659}"/>
              </a:ext>
            </a:extLst>
          </p:cNvPr>
          <p:cNvSpPr txBox="1"/>
          <p:nvPr/>
        </p:nvSpPr>
        <p:spPr>
          <a:xfrm>
            <a:off x="1661314" y="3056520"/>
            <a:ext cx="1163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FF0000"/>
                </a:solidFill>
                <a:latin typeface="Garamond" panose="02020404030301010803" pitchFamily="18" charset="0"/>
              </a:rPr>
              <a:t>60 </a:t>
            </a:r>
            <a:r>
              <a:rPr lang="tr-TR" sz="1400" b="1" dirty="0" err="1">
                <a:latin typeface="Garamond" panose="02020404030301010803" pitchFamily="18" charset="0"/>
              </a:rPr>
              <a:t>Billion</a:t>
            </a:r>
            <a:r>
              <a:rPr lang="tr-T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TL</a:t>
            </a:r>
            <a:r>
              <a:rPr lang="tr-T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 Grant</a:t>
            </a:r>
          </a:p>
          <a:p>
            <a:r>
              <a:rPr lang="tr-TR" sz="1400" b="1" dirty="0">
                <a:solidFill>
                  <a:srgbClr val="FF0000"/>
                </a:solidFill>
                <a:latin typeface="Garamond" panose="02020404030301010803" pitchFamily="18" charset="0"/>
              </a:rPr>
              <a:t>125.183 </a:t>
            </a:r>
            <a:r>
              <a:rPr lang="tr-TR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Employment</a:t>
            </a:r>
            <a:endParaRPr lang="tr-TR" sz="14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23" name="Google Shape;9067;p65">
            <a:extLst>
              <a:ext uri="{FF2B5EF4-FFF2-40B4-BE49-F238E27FC236}">
                <a16:creationId xmlns:a16="http://schemas.microsoft.com/office/drawing/2014/main" id="{28DC22F3-E08E-46B1-B0C8-35CE8E150066}"/>
              </a:ext>
            </a:extLst>
          </p:cNvPr>
          <p:cNvSpPr/>
          <p:nvPr/>
        </p:nvSpPr>
        <p:spPr>
          <a:xfrm rot="5400000">
            <a:off x="3253172" y="1601418"/>
            <a:ext cx="1124509" cy="1772814"/>
          </a:xfrm>
          <a:custGeom>
            <a:avLst/>
            <a:gdLst/>
            <a:ahLst/>
            <a:cxnLst/>
            <a:rect l="l" t="t" r="r" b="b"/>
            <a:pathLst>
              <a:path w="79474" h="121367" extrusionOk="0">
                <a:moveTo>
                  <a:pt x="0" y="0"/>
                </a:moveTo>
                <a:lnTo>
                  <a:pt x="0" y="121366"/>
                </a:lnTo>
                <a:lnTo>
                  <a:pt x="68729" y="121366"/>
                </a:lnTo>
                <a:lnTo>
                  <a:pt x="68729" y="85815"/>
                </a:lnTo>
                <a:cubicBezTo>
                  <a:pt x="68729" y="79588"/>
                  <a:pt x="70669" y="73514"/>
                  <a:pt x="74293" y="68448"/>
                </a:cubicBezTo>
                <a:lnTo>
                  <a:pt x="78249" y="62897"/>
                </a:lnTo>
                <a:cubicBezTo>
                  <a:pt x="79474" y="61672"/>
                  <a:pt x="79474" y="59694"/>
                  <a:pt x="78249" y="58469"/>
                </a:cubicBezTo>
                <a:lnTo>
                  <a:pt x="74293" y="52918"/>
                </a:lnTo>
                <a:cubicBezTo>
                  <a:pt x="70669" y="47840"/>
                  <a:pt x="68729" y="41778"/>
                  <a:pt x="68729" y="35551"/>
                </a:cubicBezTo>
                <a:lnTo>
                  <a:pt x="68729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84084" tIns="84084" rIns="84084" bIns="84084" anchor="ctr" anchorCtr="0">
            <a:noAutofit/>
          </a:bodyPr>
          <a:lstStyle/>
          <a:p>
            <a:pPr algn="ctr"/>
            <a:endParaRPr lang="tr-TR" sz="1839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1ACCD68F-0F2F-4F3C-8C7B-4BBB955D4FD8}"/>
              </a:ext>
            </a:extLst>
          </p:cNvPr>
          <p:cNvSpPr txBox="1"/>
          <p:nvPr/>
        </p:nvSpPr>
        <p:spPr>
          <a:xfrm>
            <a:off x="2861051" y="3056519"/>
            <a:ext cx="786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2000" b="1">
                <a:solidFill>
                  <a:srgbClr val="F67B28"/>
                </a:solidFill>
              </a:defRPr>
            </a:lvl1pPr>
          </a:lstStyle>
          <a:p>
            <a:r>
              <a:rPr lang="tr-TR" sz="1400" dirty="0">
                <a:solidFill>
                  <a:srgbClr val="FF0000"/>
                </a:solidFill>
                <a:latin typeface="Garamond" panose="02020404030301010803" pitchFamily="18" charset="0"/>
              </a:rPr>
              <a:t>299.320 </a:t>
            </a:r>
          </a:p>
          <a:p>
            <a:r>
              <a:rPr lang="tr-TR" sz="1200" dirty="0">
                <a:solidFill>
                  <a:srgbClr val="609FD8"/>
                </a:solidFill>
                <a:latin typeface="Garamond" panose="02020404030301010803" pitchFamily="18" charset="0"/>
              </a:rPr>
              <a:t>Machine</a:t>
            </a:r>
          </a:p>
        </p:txBody>
      </p:sp>
      <p:sp>
        <p:nvSpPr>
          <p:cNvPr id="25" name="Google Shape;9067;p65">
            <a:extLst>
              <a:ext uri="{FF2B5EF4-FFF2-40B4-BE49-F238E27FC236}">
                <a16:creationId xmlns:a16="http://schemas.microsoft.com/office/drawing/2014/main" id="{191DACD6-D124-4ADD-9E26-41A3843C205E}"/>
              </a:ext>
            </a:extLst>
          </p:cNvPr>
          <p:cNvSpPr/>
          <p:nvPr/>
        </p:nvSpPr>
        <p:spPr>
          <a:xfrm rot="5400000">
            <a:off x="3225726" y="1404249"/>
            <a:ext cx="1179424" cy="1772814"/>
          </a:xfrm>
          <a:custGeom>
            <a:avLst/>
            <a:gdLst/>
            <a:ahLst/>
            <a:cxnLst/>
            <a:rect l="l" t="t" r="r" b="b"/>
            <a:pathLst>
              <a:path w="79474" h="121367" extrusionOk="0">
                <a:moveTo>
                  <a:pt x="0" y="0"/>
                </a:moveTo>
                <a:lnTo>
                  <a:pt x="0" y="121366"/>
                </a:lnTo>
                <a:lnTo>
                  <a:pt x="68729" y="121366"/>
                </a:lnTo>
                <a:lnTo>
                  <a:pt x="68729" y="85815"/>
                </a:lnTo>
                <a:cubicBezTo>
                  <a:pt x="68729" y="79588"/>
                  <a:pt x="70669" y="73514"/>
                  <a:pt x="74293" y="68448"/>
                </a:cubicBezTo>
                <a:lnTo>
                  <a:pt x="78249" y="62897"/>
                </a:lnTo>
                <a:cubicBezTo>
                  <a:pt x="79474" y="61672"/>
                  <a:pt x="79474" y="59694"/>
                  <a:pt x="78249" y="58469"/>
                </a:cubicBezTo>
                <a:lnTo>
                  <a:pt x="74293" y="52918"/>
                </a:lnTo>
                <a:cubicBezTo>
                  <a:pt x="70669" y="47840"/>
                  <a:pt x="68729" y="41778"/>
                  <a:pt x="68729" y="35551"/>
                </a:cubicBezTo>
                <a:lnTo>
                  <a:pt x="68729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headEnd type="none" w="sm" len="sm"/>
            <a:tailEnd type="none" w="sm" len="sm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1" vert="vert270" wrap="square" lIns="84084" tIns="84084" rIns="84084" bIns="84084" anchor="ctr" anchorCtr="0">
            <a:noAutofit/>
          </a:bodyPr>
          <a:lstStyle/>
          <a:p>
            <a:pPr algn="ctr"/>
            <a:endParaRPr lang="tr-TR" sz="1288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endParaRPr lang="tr-TR" sz="1288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tr-TR" sz="1288" b="1" dirty="0" err="1">
                <a:solidFill>
                  <a:schemeClr val="bg1"/>
                </a:solidFill>
                <a:latin typeface="Garamond" panose="02020404030301010803" pitchFamily="18" charset="0"/>
              </a:rPr>
              <a:t>Machinery</a:t>
            </a:r>
            <a:r>
              <a:rPr lang="tr-TR" sz="1288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tr-TR" sz="1288" b="1" dirty="0" err="1">
                <a:solidFill>
                  <a:schemeClr val="bg1"/>
                </a:solidFill>
                <a:latin typeface="Garamond" panose="02020404030301010803" pitchFamily="18" charset="0"/>
              </a:rPr>
              <a:t>Equipment</a:t>
            </a:r>
            <a:r>
              <a:rPr lang="tr-TR" sz="1288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tr-TR" sz="1288" b="1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Support</a:t>
            </a:r>
            <a:endParaRPr lang="tr-TR" sz="1288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80907B5D-BEA6-4A36-BEC0-586396740072}"/>
              </a:ext>
            </a:extLst>
          </p:cNvPr>
          <p:cNvSpPr txBox="1"/>
          <p:nvPr/>
        </p:nvSpPr>
        <p:spPr>
          <a:xfrm>
            <a:off x="3842332" y="3056520"/>
            <a:ext cx="93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FF0000"/>
                </a:solidFill>
                <a:latin typeface="Garamond" panose="02020404030301010803" pitchFamily="18" charset="0"/>
              </a:rPr>
              <a:t>22</a:t>
            </a:r>
            <a:r>
              <a:rPr lang="tr-T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tr-TR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Billion</a:t>
            </a:r>
            <a:r>
              <a:rPr lang="tr-T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tr-T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TL Grant</a:t>
            </a:r>
          </a:p>
        </p:txBody>
      </p:sp>
      <p:sp>
        <p:nvSpPr>
          <p:cNvPr id="27" name="Google Shape;9067;p65">
            <a:extLst>
              <a:ext uri="{FF2B5EF4-FFF2-40B4-BE49-F238E27FC236}">
                <a16:creationId xmlns:a16="http://schemas.microsoft.com/office/drawing/2014/main" id="{91D0A756-C4D4-40A5-A8DE-BEEF5F152DEE}"/>
              </a:ext>
            </a:extLst>
          </p:cNvPr>
          <p:cNvSpPr/>
          <p:nvPr/>
        </p:nvSpPr>
        <p:spPr>
          <a:xfrm rot="5400000">
            <a:off x="5465318" y="1606865"/>
            <a:ext cx="1124509" cy="1772814"/>
          </a:xfrm>
          <a:custGeom>
            <a:avLst/>
            <a:gdLst/>
            <a:ahLst/>
            <a:cxnLst/>
            <a:rect l="l" t="t" r="r" b="b"/>
            <a:pathLst>
              <a:path w="79474" h="121367" extrusionOk="0">
                <a:moveTo>
                  <a:pt x="0" y="0"/>
                </a:moveTo>
                <a:lnTo>
                  <a:pt x="0" y="121366"/>
                </a:lnTo>
                <a:lnTo>
                  <a:pt x="68729" y="121366"/>
                </a:lnTo>
                <a:lnTo>
                  <a:pt x="68729" y="85815"/>
                </a:lnTo>
                <a:cubicBezTo>
                  <a:pt x="68729" y="79588"/>
                  <a:pt x="70669" y="73514"/>
                  <a:pt x="74293" y="68448"/>
                </a:cubicBezTo>
                <a:lnTo>
                  <a:pt x="78249" y="62897"/>
                </a:lnTo>
                <a:cubicBezTo>
                  <a:pt x="79474" y="61672"/>
                  <a:pt x="79474" y="59694"/>
                  <a:pt x="78249" y="58469"/>
                </a:cubicBezTo>
                <a:lnTo>
                  <a:pt x="74293" y="52918"/>
                </a:lnTo>
                <a:cubicBezTo>
                  <a:pt x="70669" y="47840"/>
                  <a:pt x="68729" y="41778"/>
                  <a:pt x="68729" y="35551"/>
                </a:cubicBezTo>
                <a:lnTo>
                  <a:pt x="68729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84084" tIns="84084" rIns="84084" bIns="84084" anchor="ctr" anchorCtr="0">
            <a:noAutofit/>
          </a:bodyPr>
          <a:lstStyle/>
          <a:p>
            <a:pPr algn="ctr"/>
            <a:endParaRPr lang="tr-TR" sz="1839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45C65F76-3CBD-4DAA-9A94-23B180C3063B}"/>
              </a:ext>
            </a:extLst>
          </p:cNvPr>
          <p:cNvSpPr txBox="1"/>
          <p:nvPr/>
        </p:nvSpPr>
        <p:spPr>
          <a:xfrm>
            <a:off x="5237018" y="3056520"/>
            <a:ext cx="6419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rgbClr val="FF0000"/>
                </a:solidFill>
                <a:latin typeface="Garamond" panose="02020404030301010803" pitchFamily="18" charset="0"/>
              </a:rPr>
              <a:t>2.413</a:t>
            </a:r>
          </a:p>
          <a:p>
            <a:pPr algn="ctr"/>
            <a:r>
              <a:rPr lang="tr-TR" sz="1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Project</a:t>
            </a:r>
          </a:p>
        </p:txBody>
      </p:sp>
      <p:sp>
        <p:nvSpPr>
          <p:cNvPr id="29" name="Google Shape;9067;p65">
            <a:extLst>
              <a:ext uri="{FF2B5EF4-FFF2-40B4-BE49-F238E27FC236}">
                <a16:creationId xmlns:a16="http://schemas.microsoft.com/office/drawing/2014/main" id="{9BDF5AB9-1140-4E7B-BA4C-191782F2FDAF}"/>
              </a:ext>
            </a:extLst>
          </p:cNvPr>
          <p:cNvSpPr/>
          <p:nvPr/>
        </p:nvSpPr>
        <p:spPr>
          <a:xfrm rot="5400000">
            <a:off x="5437689" y="1398015"/>
            <a:ext cx="1151733" cy="1772814"/>
          </a:xfrm>
          <a:custGeom>
            <a:avLst/>
            <a:gdLst/>
            <a:ahLst/>
            <a:cxnLst/>
            <a:rect l="l" t="t" r="r" b="b"/>
            <a:pathLst>
              <a:path w="79474" h="121367" extrusionOk="0">
                <a:moveTo>
                  <a:pt x="0" y="0"/>
                </a:moveTo>
                <a:lnTo>
                  <a:pt x="0" y="121366"/>
                </a:lnTo>
                <a:lnTo>
                  <a:pt x="68729" y="121366"/>
                </a:lnTo>
                <a:lnTo>
                  <a:pt x="68729" y="85815"/>
                </a:lnTo>
                <a:cubicBezTo>
                  <a:pt x="68729" y="79588"/>
                  <a:pt x="70669" y="73514"/>
                  <a:pt x="74293" y="68448"/>
                </a:cubicBezTo>
                <a:lnTo>
                  <a:pt x="78249" y="62897"/>
                </a:lnTo>
                <a:cubicBezTo>
                  <a:pt x="79474" y="61672"/>
                  <a:pt x="79474" y="59694"/>
                  <a:pt x="78249" y="58469"/>
                </a:cubicBezTo>
                <a:lnTo>
                  <a:pt x="74293" y="52918"/>
                </a:lnTo>
                <a:cubicBezTo>
                  <a:pt x="70669" y="47840"/>
                  <a:pt x="68729" y="41778"/>
                  <a:pt x="68729" y="35551"/>
                </a:cubicBezTo>
                <a:lnTo>
                  <a:pt x="68729" y="0"/>
                </a:lnTo>
                <a:close/>
              </a:path>
            </a:pathLst>
          </a:custGeom>
          <a:solidFill>
            <a:srgbClr val="30589D"/>
          </a:solidFill>
          <a:ln>
            <a:headEnd type="none" w="sm" len="sm"/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1" vert="vert270" wrap="square" lIns="84084" tIns="84084" rIns="84084" bIns="84084" anchor="ctr" anchorCtr="0">
            <a:noAutofit/>
          </a:bodyPr>
          <a:lstStyle/>
          <a:p>
            <a:pPr algn="ctr"/>
            <a:endParaRPr lang="tr-TR" sz="1288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tr-TR" sz="1288" b="1" dirty="0" err="1">
                <a:solidFill>
                  <a:schemeClr val="bg1"/>
                </a:solidFill>
                <a:latin typeface="Garamond" panose="02020404030301010803" pitchFamily="18" charset="0"/>
              </a:rPr>
              <a:t>Expert</a:t>
            </a:r>
            <a:r>
              <a:rPr lang="tr-TR" sz="1288" b="1" dirty="0">
                <a:solidFill>
                  <a:schemeClr val="bg1"/>
                </a:solidFill>
                <a:latin typeface="Garamond" panose="02020404030301010803" pitchFamily="18" charset="0"/>
              </a:rPr>
              <a:t> Hands</a:t>
            </a:r>
          </a:p>
        </p:txBody>
      </p:sp>
      <p:sp>
        <p:nvSpPr>
          <p:cNvPr id="30" name="Metin kutusu 29">
            <a:extLst>
              <a:ext uri="{FF2B5EF4-FFF2-40B4-BE49-F238E27FC236}">
                <a16:creationId xmlns:a16="http://schemas.microsoft.com/office/drawing/2014/main" id="{2ECF01E1-12C1-4DB0-A400-65961CDDCA13}"/>
              </a:ext>
            </a:extLst>
          </p:cNvPr>
          <p:cNvSpPr txBox="1"/>
          <p:nvPr/>
        </p:nvSpPr>
        <p:spPr>
          <a:xfrm>
            <a:off x="6062718" y="3056520"/>
            <a:ext cx="8726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FF0000"/>
                </a:solidFill>
                <a:latin typeface="Garamond" panose="02020404030301010803" pitchFamily="18" charset="0"/>
              </a:rPr>
              <a:t>930 </a:t>
            </a:r>
            <a:r>
              <a:rPr lang="tr-TR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Million</a:t>
            </a:r>
            <a:r>
              <a:rPr lang="tr-T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tr-T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TL Grant</a:t>
            </a:r>
          </a:p>
        </p:txBody>
      </p:sp>
      <p:pic>
        <p:nvPicPr>
          <p:cNvPr id="31" name="Resim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568" y="1738974"/>
            <a:ext cx="568430" cy="536419"/>
          </a:xfrm>
          <a:prstGeom prst="rect">
            <a:avLst/>
          </a:prstGeom>
        </p:spPr>
      </p:pic>
      <p:pic>
        <p:nvPicPr>
          <p:cNvPr id="32" name="Resim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631" y="1786484"/>
            <a:ext cx="872061" cy="393764"/>
          </a:xfrm>
          <a:prstGeom prst="rect">
            <a:avLst/>
          </a:prstGeom>
        </p:spPr>
      </p:pic>
      <p:pic>
        <p:nvPicPr>
          <p:cNvPr id="33" name="Resim 32">
            <a:extLst>
              <a:ext uri="{FF2B5EF4-FFF2-40B4-BE49-F238E27FC236}">
                <a16:creationId xmlns:a16="http://schemas.microsoft.com/office/drawing/2014/main" id="{A7262400-9E4A-4AAC-9CDA-DEAECD2207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718" y="1795226"/>
            <a:ext cx="584590" cy="45772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4" name="Dikdörtgen 33"/>
          <p:cNvSpPr/>
          <p:nvPr/>
        </p:nvSpPr>
        <p:spPr>
          <a:xfrm>
            <a:off x="965226" y="1432214"/>
            <a:ext cx="1601978" cy="34687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90000">
                <a:schemeClr val="bg1">
                  <a:lumMod val="8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72" dirty="0">
                <a:solidFill>
                  <a:srgbClr val="FF0000"/>
                </a:solidFill>
                <a:latin typeface="Garamond" panose="02020404030301010803" pitchFamily="18" charset="0"/>
              </a:rPr>
              <a:t>2006-2025</a:t>
            </a:r>
          </a:p>
        </p:txBody>
      </p:sp>
      <p:cxnSp>
        <p:nvCxnSpPr>
          <p:cNvPr id="49" name="Düz Bağlayıcı 48"/>
          <p:cNvCxnSpPr/>
          <p:nvPr/>
        </p:nvCxnSpPr>
        <p:spPr>
          <a:xfrm>
            <a:off x="1661314" y="3089331"/>
            <a:ext cx="0" cy="49040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Düz Bağlayıcı 49"/>
          <p:cNvCxnSpPr/>
          <p:nvPr/>
        </p:nvCxnSpPr>
        <p:spPr>
          <a:xfrm>
            <a:off x="3817454" y="3056519"/>
            <a:ext cx="0" cy="49040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Düz Bağlayıcı 50"/>
          <p:cNvCxnSpPr/>
          <p:nvPr/>
        </p:nvCxnSpPr>
        <p:spPr>
          <a:xfrm>
            <a:off x="6026812" y="3056519"/>
            <a:ext cx="0" cy="49040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Dikdörtgen 53"/>
          <p:cNvSpPr/>
          <p:nvPr/>
        </p:nvSpPr>
        <p:spPr>
          <a:xfrm>
            <a:off x="3020066" y="1437766"/>
            <a:ext cx="1601978" cy="34687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90000">
                <a:schemeClr val="bg1">
                  <a:lumMod val="8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72" dirty="0">
                <a:solidFill>
                  <a:srgbClr val="FF0000"/>
                </a:solidFill>
                <a:latin typeface="Garamond" panose="02020404030301010803" pitchFamily="18" charset="0"/>
              </a:rPr>
              <a:t>2006-2025</a:t>
            </a:r>
          </a:p>
        </p:txBody>
      </p:sp>
      <p:sp>
        <p:nvSpPr>
          <p:cNvPr id="40" name="Google Shape;9067;p65">
            <a:extLst>
              <a:ext uri="{FF2B5EF4-FFF2-40B4-BE49-F238E27FC236}">
                <a16:creationId xmlns:a16="http://schemas.microsoft.com/office/drawing/2014/main" id="{91D0A756-C4D4-40A5-A8DE-BEEF5F152DEE}"/>
              </a:ext>
            </a:extLst>
          </p:cNvPr>
          <p:cNvSpPr/>
          <p:nvPr/>
        </p:nvSpPr>
        <p:spPr>
          <a:xfrm rot="5400000">
            <a:off x="7692051" y="1572488"/>
            <a:ext cx="1124509" cy="1772814"/>
          </a:xfrm>
          <a:custGeom>
            <a:avLst/>
            <a:gdLst/>
            <a:ahLst/>
            <a:cxnLst/>
            <a:rect l="l" t="t" r="r" b="b"/>
            <a:pathLst>
              <a:path w="79474" h="121367" extrusionOk="0">
                <a:moveTo>
                  <a:pt x="0" y="0"/>
                </a:moveTo>
                <a:lnTo>
                  <a:pt x="0" y="121366"/>
                </a:lnTo>
                <a:lnTo>
                  <a:pt x="68729" y="121366"/>
                </a:lnTo>
                <a:lnTo>
                  <a:pt x="68729" y="85815"/>
                </a:lnTo>
                <a:cubicBezTo>
                  <a:pt x="68729" y="79588"/>
                  <a:pt x="70669" y="73514"/>
                  <a:pt x="74293" y="68448"/>
                </a:cubicBezTo>
                <a:lnTo>
                  <a:pt x="78249" y="62897"/>
                </a:lnTo>
                <a:cubicBezTo>
                  <a:pt x="79474" y="61672"/>
                  <a:pt x="79474" y="59694"/>
                  <a:pt x="78249" y="58469"/>
                </a:cubicBezTo>
                <a:lnTo>
                  <a:pt x="74293" y="52918"/>
                </a:lnTo>
                <a:cubicBezTo>
                  <a:pt x="70669" y="47840"/>
                  <a:pt x="68729" y="41778"/>
                  <a:pt x="68729" y="35551"/>
                </a:cubicBezTo>
                <a:lnTo>
                  <a:pt x="68729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84084" tIns="84084" rIns="84084" bIns="84084" anchor="ctr" anchorCtr="0">
            <a:noAutofit/>
          </a:bodyPr>
          <a:lstStyle/>
          <a:p>
            <a:pPr algn="ctr"/>
            <a:endParaRPr lang="tr-TR" sz="1839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41" name="Metin kutusu 40">
            <a:extLst>
              <a:ext uri="{FF2B5EF4-FFF2-40B4-BE49-F238E27FC236}">
                <a16:creationId xmlns:a16="http://schemas.microsoft.com/office/drawing/2014/main" id="{45C65F76-3CBD-4DAA-9A94-23B180C3063B}"/>
              </a:ext>
            </a:extLst>
          </p:cNvPr>
          <p:cNvSpPr txBox="1"/>
          <p:nvPr/>
        </p:nvSpPr>
        <p:spPr>
          <a:xfrm>
            <a:off x="7373196" y="3056519"/>
            <a:ext cx="79158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rgbClr val="FF0000"/>
                </a:solidFill>
                <a:latin typeface="Garamond" panose="02020404030301010803" pitchFamily="18" charset="0"/>
              </a:rPr>
              <a:t>224.681 </a:t>
            </a:r>
            <a:r>
              <a:rPr lang="tr-TR" sz="1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Warehouse</a:t>
            </a:r>
            <a:r>
              <a:rPr lang="tr-TR" sz="1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/Producer</a:t>
            </a:r>
          </a:p>
        </p:txBody>
      </p:sp>
      <p:sp>
        <p:nvSpPr>
          <p:cNvPr id="42" name="Google Shape;9067;p65">
            <a:extLst>
              <a:ext uri="{FF2B5EF4-FFF2-40B4-BE49-F238E27FC236}">
                <a16:creationId xmlns:a16="http://schemas.microsoft.com/office/drawing/2014/main" id="{9BDF5AB9-1140-4E7B-BA4C-191782F2FDAF}"/>
              </a:ext>
            </a:extLst>
          </p:cNvPr>
          <p:cNvSpPr/>
          <p:nvPr/>
        </p:nvSpPr>
        <p:spPr>
          <a:xfrm rot="5400000">
            <a:off x="7677679" y="1397202"/>
            <a:ext cx="1151733" cy="1772814"/>
          </a:xfrm>
          <a:custGeom>
            <a:avLst/>
            <a:gdLst/>
            <a:ahLst/>
            <a:cxnLst/>
            <a:rect l="l" t="t" r="r" b="b"/>
            <a:pathLst>
              <a:path w="79474" h="121367" extrusionOk="0">
                <a:moveTo>
                  <a:pt x="0" y="0"/>
                </a:moveTo>
                <a:lnTo>
                  <a:pt x="0" y="121366"/>
                </a:lnTo>
                <a:lnTo>
                  <a:pt x="68729" y="121366"/>
                </a:lnTo>
                <a:lnTo>
                  <a:pt x="68729" y="85815"/>
                </a:lnTo>
                <a:cubicBezTo>
                  <a:pt x="68729" y="79588"/>
                  <a:pt x="70669" y="73514"/>
                  <a:pt x="74293" y="68448"/>
                </a:cubicBezTo>
                <a:lnTo>
                  <a:pt x="78249" y="62897"/>
                </a:lnTo>
                <a:cubicBezTo>
                  <a:pt x="79474" y="61672"/>
                  <a:pt x="79474" y="59694"/>
                  <a:pt x="78249" y="58469"/>
                </a:cubicBezTo>
                <a:lnTo>
                  <a:pt x="74293" y="52918"/>
                </a:lnTo>
                <a:cubicBezTo>
                  <a:pt x="70669" y="47840"/>
                  <a:pt x="68729" y="41778"/>
                  <a:pt x="68729" y="35551"/>
                </a:cubicBezTo>
                <a:lnTo>
                  <a:pt x="68729" y="0"/>
                </a:lnTo>
                <a:close/>
              </a:path>
            </a:pathLst>
          </a:custGeom>
          <a:solidFill>
            <a:srgbClr val="30589D"/>
          </a:solidFill>
          <a:ln>
            <a:headEnd type="none" w="sm" len="sm"/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1" vert="vert270" wrap="square" lIns="84084" tIns="84084" rIns="84084" bIns="84084" anchor="ctr" anchorCtr="0">
            <a:noAutofit/>
          </a:bodyPr>
          <a:lstStyle/>
          <a:p>
            <a:pPr algn="ctr"/>
            <a:endParaRPr lang="tr-TR" sz="1288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endParaRPr lang="tr-TR" sz="1288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endParaRPr lang="tr-TR" sz="1288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tr-TR" sz="1100" b="1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For</a:t>
            </a:r>
            <a:r>
              <a:rPr lang="tr-TR" sz="11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tr-TR" sz="1100" b="1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Licensed</a:t>
            </a:r>
            <a:r>
              <a:rPr lang="tr-TR" sz="11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  </a:t>
            </a:r>
            <a:r>
              <a:rPr lang="tr-TR" sz="11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Warehouses</a:t>
            </a:r>
            <a:r>
              <a:rPr lang="tr-TR" sz="1100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tr-TR" sz="11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and</a:t>
            </a:r>
            <a:r>
              <a:rPr lang="tr-TR" sz="1100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tr-TR" sz="11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Producers</a:t>
            </a:r>
            <a:endParaRPr lang="tr-TR" sz="11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43" name="Metin kutusu 42">
            <a:extLst>
              <a:ext uri="{FF2B5EF4-FFF2-40B4-BE49-F238E27FC236}">
                <a16:creationId xmlns:a16="http://schemas.microsoft.com/office/drawing/2014/main" id="{2ECF01E1-12C1-4DB0-A400-65961CDDCA13}"/>
              </a:ext>
            </a:extLst>
          </p:cNvPr>
          <p:cNvSpPr txBox="1"/>
          <p:nvPr/>
        </p:nvSpPr>
        <p:spPr>
          <a:xfrm>
            <a:off x="8284801" y="3056519"/>
            <a:ext cx="989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FF0000"/>
                </a:solidFill>
                <a:latin typeface="Garamond" panose="02020404030301010803" pitchFamily="18" charset="0"/>
              </a:rPr>
              <a:t>4 </a:t>
            </a:r>
            <a:r>
              <a:rPr lang="tr-TR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Billion</a:t>
            </a:r>
            <a:r>
              <a:rPr lang="tr-T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tr-T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TL Grant</a:t>
            </a:r>
          </a:p>
        </p:txBody>
      </p:sp>
      <p:cxnSp>
        <p:nvCxnSpPr>
          <p:cNvPr id="44" name="Düz Bağlayıcı 43"/>
          <p:cNvCxnSpPr/>
          <p:nvPr/>
        </p:nvCxnSpPr>
        <p:spPr>
          <a:xfrm>
            <a:off x="8253545" y="3056519"/>
            <a:ext cx="0" cy="49040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Resim 46"/>
          <p:cNvPicPr>
            <a:picLocks noChangeAspect="1"/>
          </p:cNvPicPr>
          <p:nvPr/>
        </p:nvPicPr>
        <p:blipFill rotWithShape="1">
          <a:blip r:embed="rId5"/>
          <a:srcRect l="11195" t="46330" r="5323" b="30498"/>
          <a:stretch/>
        </p:blipFill>
        <p:spPr>
          <a:xfrm>
            <a:off x="7774301" y="1829202"/>
            <a:ext cx="945918" cy="568419"/>
          </a:xfrm>
          <a:prstGeom prst="rect">
            <a:avLst/>
          </a:prstGeom>
        </p:spPr>
      </p:pic>
      <p:sp>
        <p:nvSpPr>
          <p:cNvPr id="48" name="Unvan 2"/>
          <p:cNvSpPr txBox="1">
            <a:spLocks/>
          </p:cNvSpPr>
          <p:nvPr/>
        </p:nvSpPr>
        <p:spPr>
          <a:xfrm>
            <a:off x="7772506" y="1788258"/>
            <a:ext cx="1057727" cy="234321"/>
          </a:xfrm>
          <a:prstGeom prst="rect">
            <a:avLst/>
          </a:prstGeom>
        </p:spPr>
        <p:txBody>
          <a:bodyPr vert="horz" lIns="84098" tIns="42050" rIns="84098" bIns="4205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tr-TR" sz="1839" dirty="0"/>
              <a:t>Lisanslı Depoculuk</a:t>
            </a:r>
          </a:p>
        </p:txBody>
      </p:sp>
      <p:sp>
        <p:nvSpPr>
          <p:cNvPr id="53" name="Dikdörtgen 52"/>
          <p:cNvSpPr/>
          <p:nvPr/>
        </p:nvSpPr>
        <p:spPr>
          <a:xfrm>
            <a:off x="5207137" y="1443061"/>
            <a:ext cx="1601978" cy="34687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90000">
                <a:schemeClr val="bg1">
                  <a:lumMod val="8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72" dirty="0">
                <a:solidFill>
                  <a:srgbClr val="FF0000"/>
                </a:solidFill>
                <a:latin typeface="Garamond" panose="02020404030301010803" pitchFamily="18" charset="0"/>
              </a:rPr>
              <a:t>2020-2025</a:t>
            </a:r>
          </a:p>
        </p:txBody>
      </p:sp>
      <p:sp>
        <p:nvSpPr>
          <p:cNvPr id="55" name="Dikdörtgen 54"/>
          <p:cNvSpPr/>
          <p:nvPr/>
        </p:nvSpPr>
        <p:spPr>
          <a:xfrm>
            <a:off x="7476196" y="1443061"/>
            <a:ext cx="1601978" cy="34687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90000">
                <a:schemeClr val="bg1">
                  <a:lumMod val="8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72" dirty="0">
                <a:solidFill>
                  <a:srgbClr val="FF0000"/>
                </a:solidFill>
                <a:latin typeface="Garamond" panose="02020404030301010803" pitchFamily="18" charset="0"/>
              </a:rPr>
              <a:t>2015-2025</a:t>
            </a:r>
          </a:p>
        </p:txBody>
      </p:sp>
      <p:cxnSp>
        <p:nvCxnSpPr>
          <p:cNvPr id="4" name="Düz Bağlayıcı 3"/>
          <p:cNvCxnSpPr/>
          <p:nvPr/>
        </p:nvCxnSpPr>
        <p:spPr>
          <a:xfrm flipV="1">
            <a:off x="688575" y="4764910"/>
            <a:ext cx="10516416" cy="5617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12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568960" y="1553982"/>
            <a:ext cx="10495280" cy="558799"/>
          </a:xfrm>
        </p:spPr>
        <p:txBody>
          <a:bodyPr/>
          <a:lstStyle/>
          <a:p>
            <a:pPr algn="l"/>
            <a:r>
              <a:rPr lang="tr-TR" sz="2800" dirty="0">
                <a:solidFill>
                  <a:srgbClr val="FF0000"/>
                </a:solidFill>
                <a:latin typeface="+mn-lt"/>
              </a:rPr>
              <a:t>IPARD </a:t>
            </a:r>
            <a:r>
              <a:rPr lang="tr-TR" sz="2800" dirty="0" err="1">
                <a:solidFill>
                  <a:srgbClr val="FF0000"/>
                </a:solidFill>
                <a:latin typeface="+mn-lt"/>
              </a:rPr>
              <a:t>Programme</a:t>
            </a:r>
            <a:endParaRPr lang="en-GB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A137-8963-4EB2-85EF-BFEAA23C8E7D}" type="slidenum">
              <a:rPr lang="tr-TR" smtClean="0"/>
              <a:t>12</a:t>
            </a:fld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568960" y="2382988"/>
            <a:ext cx="103327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dirty="0"/>
              <a:t>IPARD is the Rural Development component of the Instrument for Pre-Accession Assistance established by the European Union to support candidate countries. </a:t>
            </a:r>
            <a:endParaRPr lang="tr-TR" sz="2000" dirty="0"/>
          </a:p>
          <a:p>
            <a:pPr algn="just"/>
            <a:endParaRPr lang="tr-TR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dirty="0"/>
              <a:t>IPARD aims</a:t>
            </a:r>
            <a:r>
              <a:rPr lang="tr-TR" sz="2000" dirty="0"/>
              <a:t>;</a:t>
            </a:r>
            <a:r>
              <a:rPr lang="en-US" sz="2000" dirty="0"/>
              <a:t> to support harmonization preparations and policy development for the implementation and management of the Common Agricultural Policy, Rural Development Policy and related policies of the European Union. </a:t>
            </a:r>
            <a:endParaRPr lang="tr-TR" sz="2000" dirty="0"/>
          </a:p>
          <a:p>
            <a:pPr algn="just"/>
            <a:endParaRPr lang="tr-TR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dirty="0"/>
              <a:t>With the grants provided under the program</a:t>
            </a:r>
            <a:r>
              <a:rPr lang="tr-TR" sz="2000" dirty="0"/>
              <a:t>me</a:t>
            </a:r>
            <a:r>
              <a:rPr lang="en-US" sz="2000" dirty="0"/>
              <a:t>, it is aimed to promote compliance with EU standards in food safety, animal health, plant health and environment and to contribute to the sustainable development of rural areas.</a:t>
            </a:r>
            <a:endParaRPr lang="tr-TR" sz="2000" dirty="0"/>
          </a:p>
          <a:p>
            <a:pPr algn="just"/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28122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8F79C-514C-B282-7231-6CC983954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58C19F1-7D49-5218-7CF8-5CD03ED8E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A137-8963-4EB2-85EF-BFEAA23C8E7D}" type="slidenum">
              <a:rPr lang="tr-TR" smtClean="0"/>
              <a:t>13</a:t>
            </a:fld>
            <a:endParaRPr lang="tr-TR"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FA1230A0-3A91-C03A-294D-03BC21110B2F}"/>
              </a:ext>
            </a:extLst>
          </p:cNvPr>
          <p:cNvSpPr/>
          <p:nvPr/>
        </p:nvSpPr>
        <p:spPr>
          <a:xfrm>
            <a:off x="568960" y="1819215"/>
            <a:ext cx="103327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/>
              <a:t>The IPARD Program started to be implemented in T</a:t>
            </a:r>
            <a:r>
              <a:rPr lang="tr-TR" sz="2000" dirty="0" err="1"/>
              <a:t>ürkiye</a:t>
            </a:r>
            <a:r>
              <a:rPr lang="en-US" sz="2000" dirty="0"/>
              <a:t> in 2011 and a total of two programs were completed until the end of 2024.</a:t>
            </a:r>
            <a:endParaRPr lang="tr-TR" sz="2000" dirty="0"/>
          </a:p>
          <a:p>
            <a:pPr algn="just"/>
            <a:endParaRPr lang="tr-TR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/>
              <a:t>In the IPARD I and II period</a:t>
            </a:r>
            <a:r>
              <a:rPr lang="tr-TR" sz="2000" dirty="0"/>
              <a:t>;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tr-TR" sz="2000" dirty="0"/>
              <a:t>25,612 </a:t>
            </a:r>
            <a:r>
              <a:rPr lang="tr-TR" sz="2000" dirty="0" err="1"/>
              <a:t>projects</a:t>
            </a:r>
            <a:r>
              <a:rPr lang="tr-TR" sz="2000" dirty="0"/>
              <a:t> </a:t>
            </a:r>
            <a:r>
              <a:rPr lang="tr-TR" sz="2000" dirty="0" err="1"/>
              <a:t>were</a:t>
            </a:r>
            <a:r>
              <a:rPr lang="tr-TR" sz="2000" dirty="0"/>
              <a:t> </a:t>
            </a:r>
            <a:r>
              <a:rPr lang="tr-TR" sz="2000" dirty="0" err="1"/>
              <a:t>supported</a:t>
            </a:r>
            <a:r>
              <a:rPr lang="tr-TR" sz="2000" dirty="0"/>
              <a:t>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sz="2000" dirty="0"/>
              <a:t>1.86 Billion Euros in Grant Payments were made.</a:t>
            </a:r>
            <a:endParaRPr lang="tr-TR" sz="2000" dirty="0"/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tr-TR" sz="2000" dirty="0"/>
              <a:t>96,257 </a:t>
            </a:r>
            <a:r>
              <a:rPr lang="tr-TR" sz="2000" dirty="0" err="1"/>
              <a:t>people</a:t>
            </a:r>
            <a:r>
              <a:rPr lang="tr-TR" sz="2000" dirty="0"/>
              <a:t> </a:t>
            </a:r>
            <a:r>
              <a:rPr lang="tr-TR" sz="2000" dirty="0" err="1"/>
              <a:t>were</a:t>
            </a:r>
            <a:r>
              <a:rPr lang="tr-TR" sz="2000" dirty="0"/>
              <a:t> </a:t>
            </a:r>
            <a:r>
              <a:rPr lang="tr-TR" sz="2000" dirty="0" err="1"/>
              <a:t>employed</a:t>
            </a:r>
            <a:r>
              <a:rPr lang="tr-TR" sz="2000" dirty="0"/>
              <a:t>.</a:t>
            </a:r>
          </a:p>
          <a:p>
            <a:pPr algn="just"/>
            <a:endParaRPr lang="tr-TR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The IPARD III Program covering the period 2021-2027 was actually started to be implemented in 2024.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9147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Düz Bağlayıcı 76"/>
          <p:cNvCxnSpPr/>
          <p:nvPr/>
        </p:nvCxnSpPr>
        <p:spPr>
          <a:xfrm>
            <a:off x="-929820" y="7529820"/>
            <a:ext cx="1484059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91446" y="1389956"/>
            <a:ext cx="10608095" cy="656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06792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tr-TR" sz="3270" b="1" kern="0" dirty="0"/>
              <a:t>Measures Implemented under the IPARD Program</a:t>
            </a:r>
            <a:r>
              <a:rPr lang="tr-TR" altLang="tr-TR" sz="3270" b="1" kern="0" dirty="0"/>
              <a:t> 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29040" y="1315923"/>
            <a:ext cx="11324321" cy="4544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11952" indent="-711952" algn="just" defTabSz="1067928" fontAlgn="base">
              <a:spcBef>
                <a:spcPct val="20000"/>
              </a:spcBef>
              <a:spcAft>
                <a:spcPct val="40000"/>
              </a:spcAft>
              <a:buSzPct val="110000"/>
              <a:buFont typeface="Wingdings" pitchFamily="2" charset="2"/>
              <a:buChar char="§"/>
              <a:defRPr/>
            </a:pPr>
            <a:endParaRPr lang="en-US" altLang="tr-TR" sz="2803" dirty="0">
              <a:solidFill>
                <a:prstClr val="white"/>
              </a:solidFill>
              <a:latin typeface="Calibri" panose="020F0502020204030204"/>
            </a:endParaRPr>
          </a:p>
          <a:p>
            <a:pPr marL="711952" indent="-711952" algn="just" defTabSz="1067928" fontAlgn="base">
              <a:spcBef>
                <a:spcPct val="20000"/>
              </a:spcBef>
              <a:spcAft>
                <a:spcPct val="40000"/>
              </a:spcAft>
              <a:buSzPct val="110000"/>
              <a:buFont typeface="Wingdings" pitchFamily="2" charset="2"/>
              <a:buChar char="§"/>
              <a:defRPr/>
            </a:pPr>
            <a:endParaRPr lang="tr-TR" sz="2803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pPr defTabSz="106792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3" dirty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tr-TR" sz="2803" dirty="0">
              <a:solidFill>
                <a:srgbClr val="000000"/>
              </a:solidFill>
              <a:latin typeface="Arial" pitchFamily="34" charset="0"/>
            </a:endParaRPr>
          </a:p>
          <a:p>
            <a:pPr marL="711952" indent="-711952" algn="just" defTabSz="1067928" fontAlgn="base">
              <a:spcBef>
                <a:spcPct val="20000"/>
              </a:spcBef>
              <a:spcAft>
                <a:spcPct val="40000"/>
              </a:spcAft>
              <a:buSzPct val="110000"/>
              <a:buFont typeface="Wingdings" pitchFamily="2" charset="2"/>
              <a:buChar char="§"/>
              <a:defRPr/>
            </a:pPr>
            <a:endParaRPr lang="en-US" sz="2803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491445" y="2198566"/>
            <a:ext cx="11196057" cy="2626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tr-TR" dirty="0">
                <a:ea typeface="Calibri" panose="020F0502020204030204" pitchFamily="34" charset="0"/>
                <a:cs typeface="Calibri" panose="020F0502020204030204" pitchFamily="34" charset="0"/>
              </a:rPr>
              <a:t>M1- </a:t>
            </a:r>
            <a:r>
              <a:rPr lang="en-GB" dirty="0">
                <a:ea typeface="Calibri" panose="020F0502020204030204" pitchFamily="34" charset="0"/>
                <a:cs typeface="Calibri" panose="020F0502020204030204" pitchFamily="34" charset="0"/>
              </a:rPr>
              <a:t>Investments in Physical Assets of Agricultural Holdings </a:t>
            </a:r>
            <a:endParaRPr lang="tr-TR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tr-TR" dirty="0">
                <a:ea typeface="Calibri" panose="020F0502020204030204" pitchFamily="34" charset="0"/>
                <a:cs typeface="Calibri" panose="020F0502020204030204" pitchFamily="34" charset="0"/>
              </a:rPr>
              <a:t>M3- </a:t>
            </a:r>
            <a:r>
              <a:rPr lang="en-GB" dirty="0">
                <a:ea typeface="Calibri" panose="020F0502020204030204" pitchFamily="34" charset="0"/>
                <a:cs typeface="Calibri" panose="020F0502020204030204" pitchFamily="34" charset="0"/>
              </a:rPr>
              <a:t>Investments in Physical Assets Concerning Processing and Marketing of Agricultural and Fishery Products. </a:t>
            </a:r>
            <a:endParaRPr lang="tr-TR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tr-TR" dirty="0">
                <a:ea typeface="Calibri" panose="020F0502020204030204" pitchFamily="34" charset="0"/>
                <a:cs typeface="Calibri" panose="020F0502020204030204" pitchFamily="34" charset="0"/>
              </a:rPr>
              <a:t>M4- </a:t>
            </a:r>
            <a:r>
              <a:rPr lang="en-GB" dirty="0">
                <a:ea typeface="Calibri" panose="020F0502020204030204" pitchFamily="34" charset="0"/>
                <a:cs typeface="Calibri" panose="020F0502020204030204" pitchFamily="34" charset="0"/>
              </a:rPr>
              <a:t>Agri-Environment, Climate and Organic Farming Measure, </a:t>
            </a:r>
            <a:endParaRPr lang="tr-TR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tr-TR" dirty="0">
                <a:ea typeface="Calibri" panose="020F0502020204030204" pitchFamily="34" charset="0"/>
                <a:cs typeface="Calibri" panose="020F0502020204030204" pitchFamily="34" charset="0"/>
              </a:rPr>
              <a:t>M5- </a:t>
            </a:r>
            <a:r>
              <a:rPr lang="en-GB" dirty="0">
                <a:ea typeface="Calibri" panose="020F0502020204030204" pitchFamily="34" charset="0"/>
                <a:cs typeface="Calibri" panose="020F0502020204030204" pitchFamily="34" charset="0"/>
              </a:rPr>
              <a:t>Implementation of Local Development Strategies – LEADER Approach</a:t>
            </a:r>
            <a:endParaRPr lang="tr-TR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tr-TR" dirty="0">
                <a:ea typeface="Calibri" panose="020F0502020204030204" pitchFamily="34" charset="0"/>
                <a:cs typeface="Calibri" panose="020F0502020204030204" pitchFamily="34" charset="0"/>
              </a:rPr>
              <a:t>M7- </a:t>
            </a:r>
            <a:r>
              <a:rPr lang="en-GB" dirty="0">
                <a:ea typeface="Calibri" panose="020F0502020204030204" pitchFamily="34" charset="0"/>
                <a:cs typeface="Calibri" panose="020F0502020204030204" pitchFamily="34" charset="0"/>
              </a:rPr>
              <a:t>Farm Diversification and Business Development. </a:t>
            </a:r>
            <a:endParaRPr lang="tr-TR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tr-TR" dirty="0">
                <a:ea typeface="Calibri" panose="020F0502020204030204" pitchFamily="34" charset="0"/>
                <a:cs typeface="Calibri" panose="020F0502020204030204" pitchFamily="34" charset="0"/>
              </a:rPr>
              <a:t>M9- </a:t>
            </a:r>
            <a:r>
              <a:rPr lang="en-GB" dirty="0">
                <a:ea typeface="Calibri" panose="020F0502020204030204" pitchFamily="34" charset="0"/>
                <a:cs typeface="Calibri" panose="020F0502020204030204" pitchFamily="34" charset="0"/>
              </a:rPr>
              <a:t>Technical Assistance.</a:t>
            </a:r>
            <a:endParaRPr lang="tr-TR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02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2623" y="2070508"/>
            <a:ext cx="9367284" cy="3127502"/>
          </a:xfrm>
          <a:prstGeom prst="rect">
            <a:avLst/>
          </a:prstGeom>
        </p:spPr>
        <p:txBody>
          <a:bodyPr vert="horz" wrap="square" lIns="0" tIns="56303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443"/>
              </a:spcBef>
            </a:pPr>
            <a:r>
              <a:rPr lang="tr-TR" sz="3867" spc="-7" dirty="0"/>
              <a:t>International </a:t>
            </a:r>
            <a:r>
              <a:rPr lang="tr-TR" sz="3867" spc="-7" dirty="0" err="1"/>
              <a:t>Funded</a:t>
            </a:r>
            <a:r>
              <a:rPr lang="tr-TR" sz="3867" spc="-7" dirty="0"/>
              <a:t> </a:t>
            </a:r>
            <a:r>
              <a:rPr lang="tr-TR" sz="3867" spc="-7" dirty="0" err="1"/>
              <a:t>Projects</a:t>
            </a:r>
            <a:r>
              <a:rPr lang="tr-TR" sz="3867" spc="-7" dirty="0"/>
              <a:t> </a:t>
            </a:r>
            <a:r>
              <a:rPr lang="tr-TR" sz="3867" spc="-7" dirty="0" err="1"/>
              <a:t>Applied</a:t>
            </a:r>
            <a:r>
              <a:rPr lang="tr-TR" sz="3867" spc="-7" dirty="0"/>
              <a:t> in </a:t>
            </a:r>
            <a:r>
              <a:rPr lang="tr-TR" sz="3867" spc="-7" dirty="0" err="1"/>
              <a:t>Disadvantages</a:t>
            </a:r>
            <a:r>
              <a:rPr lang="tr-TR" sz="3867" spc="-7" dirty="0"/>
              <a:t> </a:t>
            </a:r>
            <a:r>
              <a:rPr lang="tr-TR" sz="3867" spc="-7" dirty="0" err="1"/>
              <a:t>Areas</a:t>
            </a:r>
            <a:r>
              <a:rPr lang="tr-TR" sz="3600" dirty="0">
                <a:highlight>
                  <a:srgbClr val="FFFF00"/>
                </a:highlight>
              </a:rPr>
              <a:t/>
            </a:r>
            <a:br>
              <a:rPr lang="tr-TR" sz="3600" dirty="0">
                <a:highlight>
                  <a:srgbClr val="FFFF00"/>
                </a:highlight>
              </a:rPr>
            </a:br>
            <a:r>
              <a:rPr sz="3867" spc="-7" dirty="0"/>
              <a:t>TÜRKİYE’S</a:t>
            </a:r>
            <a:endParaRPr sz="3867" dirty="0"/>
          </a:p>
          <a:p>
            <a:pPr marL="8467" marR="3387" algn="ctr">
              <a:lnSpc>
                <a:spcPct val="108100"/>
              </a:lnSpc>
            </a:pPr>
            <a:r>
              <a:rPr sz="3867" spc="-147" dirty="0"/>
              <a:t> </a:t>
            </a:r>
            <a:r>
              <a:rPr sz="3867" spc="-143" dirty="0"/>
              <a:t>IFAD </a:t>
            </a:r>
            <a:r>
              <a:rPr lang="tr-TR" sz="3867" spc="-143" dirty="0"/>
              <a:t>AND WORLD BANK </a:t>
            </a:r>
            <a:r>
              <a:rPr sz="3867" spc="87" dirty="0"/>
              <a:t>PROJECTS </a:t>
            </a:r>
            <a:r>
              <a:rPr sz="3867" spc="-7" dirty="0"/>
              <a:t>APPROACH</a:t>
            </a:r>
            <a:endParaRPr sz="3867" dirty="0"/>
          </a:p>
        </p:txBody>
      </p:sp>
    </p:spTree>
    <p:extLst>
      <p:ext uri="{BB962C8B-B14F-4D97-AF65-F5344CB8AC3E}">
        <p14:creationId xmlns:p14="http://schemas.microsoft.com/office/powerpoint/2010/main" val="329366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1999" cy="685799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240111" y="1863877"/>
            <a:ext cx="5548289" cy="908069"/>
          </a:xfrm>
          <a:custGeom>
            <a:avLst/>
            <a:gdLst/>
            <a:ahLst/>
            <a:cxnLst/>
            <a:rect l="l" t="t" r="r" b="b"/>
            <a:pathLst>
              <a:path w="8789035" h="2200275">
                <a:moveTo>
                  <a:pt x="8788861" y="2200274"/>
                </a:moveTo>
                <a:lnTo>
                  <a:pt x="0" y="2200274"/>
                </a:lnTo>
                <a:lnTo>
                  <a:pt x="0" y="0"/>
                </a:lnTo>
                <a:lnTo>
                  <a:pt x="8788861" y="0"/>
                </a:lnTo>
                <a:lnTo>
                  <a:pt x="8788861" y="2200274"/>
                </a:lnTo>
                <a:close/>
              </a:path>
            </a:pathLst>
          </a:custGeom>
          <a:solidFill>
            <a:srgbClr val="12538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3148904" y="3560612"/>
            <a:ext cx="5639497" cy="731989"/>
          </a:xfrm>
          <a:custGeom>
            <a:avLst/>
            <a:gdLst/>
            <a:ahLst/>
            <a:cxnLst/>
            <a:rect l="l" t="t" r="r" b="b"/>
            <a:pathLst>
              <a:path w="8789035" h="2047875">
                <a:moveTo>
                  <a:pt x="8788861" y="2047874"/>
                </a:moveTo>
                <a:lnTo>
                  <a:pt x="0" y="2047874"/>
                </a:lnTo>
                <a:lnTo>
                  <a:pt x="0" y="0"/>
                </a:lnTo>
                <a:lnTo>
                  <a:pt x="8788861" y="0"/>
                </a:lnTo>
                <a:lnTo>
                  <a:pt x="8788861" y="2047874"/>
                </a:lnTo>
                <a:close/>
              </a:path>
            </a:pathLst>
          </a:custGeom>
          <a:solidFill>
            <a:srgbClr val="12538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 txBox="1"/>
          <p:nvPr/>
        </p:nvSpPr>
        <p:spPr>
          <a:xfrm>
            <a:off x="3505200" y="2002274"/>
            <a:ext cx="4983056" cy="674117"/>
          </a:xfrm>
          <a:prstGeom prst="rect">
            <a:avLst/>
          </a:prstGeom>
        </p:spPr>
        <p:txBody>
          <a:bodyPr vert="horz" wrap="square" lIns="0" tIns="42757" rIns="0" bIns="0" rtlCol="0">
            <a:spAutoFit/>
          </a:bodyPr>
          <a:lstStyle/>
          <a:p>
            <a:pPr marL="8467">
              <a:spcBef>
                <a:spcPts val="337"/>
              </a:spcBef>
            </a:pPr>
            <a:r>
              <a:rPr sz="1200" spc="33" dirty="0">
                <a:solidFill>
                  <a:srgbClr val="FFFFFF"/>
                </a:solidFill>
                <a:latin typeface="Tahoma"/>
                <a:cs typeface="Tahoma"/>
              </a:rPr>
              <a:t>GÖKSU</a:t>
            </a:r>
            <a:r>
              <a:rPr sz="1200" spc="-12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FFFFFF"/>
                </a:solidFill>
                <a:latin typeface="Tahoma"/>
                <a:cs typeface="Tahoma"/>
              </a:rPr>
              <a:t>TAŞELİ</a:t>
            </a:r>
            <a:r>
              <a:rPr sz="1200" spc="-12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33" dirty="0">
                <a:solidFill>
                  <a:srgbClr val="FFFFFF"/>
                </a:solidFill>
                <a:latin typeface="Tahoma"/>
                <a:cs typeface="Tahoma"/>
              </a:rPr>
              <a:t>WATERSHED</a:t>
            </a:r>
            <a:r>
              <a:rPr sz="1200" spc="-12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FFFFFF"/>
                </a:solidFill>
                <a:latin typeface="Tahoma"/>
                <a:cs typeface="Tahoma"/>
              </a:rPr>
              <a:t>DEVELOPMENT</a:t>
            </a:r>
            <a:r>
              <a:rPr sz="1200" spc="-12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FFFFFF"/>
                </a:solidFill>
                <a:latin typeface="Tahoma"/>
                <a:cs typeface="Tahoma"/>
              </a:rPr>
              <a:t>PROJECT</a:t>
            </a:r>
            <a:endParaRPr sz="1200" dirty="0">
              <a:latin typeface="Tahoma"/>
              <a:cs typeface="Tahoma"/>
            </a:endParaRPr>
          </a:p>
          <a:p>
            <a:pPr marR="417851" algn="ctr">
              <a:spcBef>
                <a:spcPts val="270"/>
              </a:spcBef>
            </a:pPr>
            <a:r>
              <a:rPr sz="1200" dirty="0">
                <a:solidFill>
                  <a:srgbClr val="FFFFFF"/>
                </a:solidFill>
                <a:latin typeface="Tahoma"/>
                <a:cs typeface="Tahoma"/>
              </a:rPr>
              <a:t>2017-</a:t>
            </a:r>
            <a:r>
              <a:rPr sz="1200" spc="27" dirty="0">
                <a:solidFill>
                  <a:srgbClr val="FFFFFF"/>
                </a:solidFill>
                <a:latin typeface="Tahoma"/>
                <a:cs typeface="Tahoma"/>
              </a:rPr>
              <a:t>2025</a:t>
            </a:r>
            <a:endParaRPr sz="1200" dirty="0">
              <a:latin typeface="Tahoma"/>
              <a:cs typeface="Tahoma"/>
            </a:endParaRPr>
          </a:p>
          <a:p>
            <a:pPr marR="417428" algn="ctr">
              <a:spcBef>
                <a:spcPts val="270"/>
              </a:spcBef>
            </a:pPr>
            <a:r>
              <a:rPr sz="1200" spc="40" dirty="0">
                <a:solidFill>
                  <a:srgbClr val="FFFFFF"/>
                </a:solidFill>
                <a:latin typeface="Tahoma"/>
                <a:cs typeface="Tahoma"/>
              </a:rPr>
              <a:t>$</a:t>
            </a:r>
            <a:r>
              <a:rPr sz="12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FFFFFF"/>
                </a:solidFill>
                <a:latin typeface="Tahoma"/>
                <a:cs typeface="Tahoma"/>
              </a:rPr>
              <a:t>22.27</a:t>
            </a:r>
            <a:r>
              <a:rPr sz="12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97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17465" y="3780564"/>
            <a:ext cx="4322233" cy="442195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044" marR="3387" algn="ctr">
              <a:lnSpc>
                <a:spcPct val="114399"/>
              </a:lnSpc>
              <a:spcBef>
                <a:spcPts val="67"/>
              </a:spcBef>
            </a:pPr>
            <a:r>
              <a:rPr sz="1200" spc="50" dirty="0">
                <a:solidFill>
                  <a:srgbClr val="FFFFFF"/>
                </a:solidFill>
                <a:latin typeface="Tahoma"/>
                <a:cs typeface="Tahoma"/>
              </a:rPr>
              <a:t>UPLANDS</a:t>
            </a:r>
            <a:r>
              <a:rPr sz="1200" spc="-8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FFFFFF"/>
                </a:solidFill>
                <a:latin typeface="Tahoma"/>
                <a:cs typeface="Tahoma"/>
              </a:rPr>
              <a:t>RURAL</a:t>
            </a:r>
            <a:r>
              <a:rPr sz="1200" spc="-8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FFFFFF"/>
                </a:solidFill>
                <a:latin typeface="Tahoma"/>
                <a:cs typeface="Tahoma"/>
              </a:rPr>
              <a:t>DEVELOPMENT</a:t>
            </a:r>
            <a:r>
              <a:rPr sz="1200" spc="-8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43" dirty="0">
                <a:solidFill>
                  <a:srgbClr val="FFFFFF"/>
                </a:solidFill>
                <a:latin typeface="Tahoma"/>
                <a:cs typeface="Tahoma"/>
              </a:rPr>
              <a:t>PROGRAMME </a:t>
            </a:r>
            <a:r>
              <a:rPr sz="1200" dirty="0">
                <a:solidFill>
                  <a:srgbClr val="FFFFFF"/>
                </a:solidFill>
                <a:latin typeface="Tahoma"/>
                <a:cs typeface="Tahoma"/>
              </a:rPr>
              <a:t>2018-</a:t>
            </a:r>
            <a:r>
              <a:rPr sz="1200" spc="27" dirty="0">
                <a:solidFill>
                  <a:srgbClr val="FFFFFF"/>
                </a:solidFill>
                <a:latin typeface="Tahoma"/>
                <a:cs typeface="Tahoma"/>
              </a:rPr>
              <a:t>2027</a:t>
            </a:r>
            <a:endParaRPr sz="1200" dirty="0">
              <a:latin typeface="Tahoma"/>
              <a:cs typeface="Tahoma"/>
            </a:endParaRPr>
          </a:p>
          <a:p>
            <a:pPr algn="ctr">
              <a:spcBef>
                <a:spcPts val="270"/>
              </a:spcBef>
            </a:pPr>
            <a:r>
              <a:rPr sz="1200" spc="40" dirty="0">
                <a:solidFill>
                  <a:srgbClr val="FFFFFF"/>
                </a:solidFill>
                <a:latin typeface="Tahoma"/>
                <a:cs typeface="Tahoma"/>
              </a:rPr>
              <a:t>$</a:t>
            </a:r>
            <a:r>
              <a:rPr sz="12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FFFFFF"/>
                </a:solidFill>
                <a:latin typeface="Tahoma"/>
                <a:cs typeface="Tahoma"/>
              </a:rPr>
              <a:t>73.49</a:t>
            </a:r>
            <a:r>
              <a:rPr sz="12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97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endParaRPr sz="1200" dirty="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66989" y="1856599"/>
            <a:ext cx="1519011" cy="2361906"/>
            <a:chOff x="5175131" y="3659133"/>
            <a:chExt cx="2278516" cy="3542859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75131" y="3659133"/>
              <a:ext cx="2278516" cy="13730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75814" y="5710734"/>
              <a:ext cx="2077833" cy="1491258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29178" y="1109587"/>
            <a:ext cx="7010400" cy="582032"/>
          </a:xfrm>
          <a:prstGeom prst="rect">
            <a:avLst/>
          </a:prstGeom>
        </p:spPr>
        <p:txBody>
          <a:bodyPr vert="horz" wrap="square" lIns="0" tIns="261379" rIns="0" bIns="0" rtlCol="0" anchor="ctr">
            <a:spAutoFit/>
          </a:bodyPr>
          <a:lstStyle/>
          <a:p>
            <a:pPr marL="304392">
              <a:lnSpc>
                <a:spcPct val="100000"/>
              </a:lnSpc>
              <a:spcBef>
                <a:spcPts val="67"/>
              </a:spcBef>
            </a:pPr>
            <a:r>
              <a:rPr sz="2067" dirty="0"/>
              <a:t>ONGOING</a:t>
            </a:r>
            <a:r>
              <a:rPr sz="2067" spc="70" dirty="0"/>
              <a:t> </a:t>
            </a:r>
            <a:r>
              <a:rPr sz="2067" spc="87" dirty="0"/>
              <a:t>PROJECTS</a:t>
            </a:r>
            <a:endParaRPr sz="2067" dirty="0"/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400" y="4681779"/>
            <a:ext cx="2346754" cy="1039459"/>
          </a:xfrm>
          <a:prstGeom prst="rect">
            <a:avLst/>
          </a:prstGeom>
        </p:spPr>
      </p:pic>
      <p:sp>
        <p:nvSpPr>
          <p:cNvPr id="20" name="object 5"/>
          <p:cNvSpPr/>
          <p:nvPr/>
        </p:nvSpPr>
        <p:spPr>
          <a:xfrm>
            <a:off x="3055889" y="4800600"/>
            <a:ext cx="5834111" cy="1101901"/>
          </a:xfrm>
          <a:custGeom>
            <a:avLst/>
            <a:gdLst/>
            <a:ahLst/>
            <a:cxnLst/>
            <a:rect l="l" t="t" r="r" b="b"/>
            <a:pathLst>
              <a:path w="8789035" h="2047875">
                <a:moveTo>
                  <a:pt x="8788861" y="2047874"/>
                </a:moveTo>
                <a:lnTo>
                  <a:pt x="0" y="2047874"/>
                </a:lnTo>
                <a:lnTo>
                  <a:pt x="0" y="0"/>
                </a:lnTo>
                <a:lnTo>
                  <a:pt x="8788861" y="0"/>
                </a:lnTo>
                <a:lnTo>
                  <a:pt x="8788861" y="2047874"/>
                </a:lnTo>
                <a:close/>
              </a:path>
            </a:pathLst>
          </a:custGeom>
          <a:solidFill>
            <a:srgbClr val="12538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object 7"/>
          <p:cNvSpPr txBox="1"/>
          <p:nvPr/>
        </p:nvSpPr>
        <p:spPr>
          <a:xfrm>
            <a:off x="3539643" y="4800600"/>
            <a:ext cx="4914170" cy="167509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044" marR="3387" algn="ctr">
              <a:lnSpc>
                <a:spcPct val="114399"/>
              </a:lnSpc>
              <a:spcBef>
                <a:spcPts val="67"/>
              </a:spcBef>
            </a:pPr>
            <a:r>
              <a:rPr lang="tr-TR" sz="1200" spc="50" dirty="0">
                <a:solidFill>
                  <a:srgbClr val="FFFFFF"/>
                </a:solidFill>
                <a:latin typeface="Tahoma"/>
                <a:cs typeface="Tahoma"/>
              </a:rPr>
              <a:t>TÜRKİYE</a:t>
            </a:r>
            <a:r>
              <a:rPr lang="tr-TR" sz="933" dirty="0"/>
              <a:t> </a:t>
            </a:r>
            <a:r>
              <a:rPr lang="tr-TR" sz="1200" spc="50" dirty="0">
                <a:solidFill>
                  <a:srgbClr val="FFFFFF"/>
                </a:solidFill>
                <a:latin typeface="Tahoma"/>
                <a:cs typeface="Tahoma"/>
              </a:rPr>
              <a:t>RESILIENT LANDSCAPE INTEGRATION</a:t>
            </a:r>
          </a:p>
          <a:p>
            <a:pPr marL="8044" marR="3387" algn="ctr">
              <a:lnSpc>
                <a:spcPct val="114399"/>
              </a:lnSpc>
              <a:spcBef>
                <a:spcPts val="67"/>
              </a:spcBef>
            </a:pPr>
            <a:r>
              <a:rPr lang="tr-TR" sz="1200" spc="50" dirty="0">
                <a:solidFill>
                  <a:srgbClr val="FFFFFF"/>
                </a:solidFill>
                <a:latin typeface="Tahoma"/>
                <a:cs typeface="Tahoma"/>
              </a:rPr>
              <a:t>2021-2027</a:t>
            </a:r>
          </a:p>
          <a:p>
            <a:pPr marL="8044" marR="3387" algn="ctr">
              <a:lnSpc>
                <a:spcPct val="114399"/>
              </a:lnSpc>
              <a:spcBef>
                <a:spcPts val="67"/>
              </a:spcBef>
            </a:pPr>
            <a:r>
              <a:rPr lang="en-US" sz="1200" spc="50" dirty="0">
                <a:solidFill>
                  <a:srgbClr val="FFFFFF"/>
                </a:solidFill>
                <a:latin typeface="Tahoma"/>
                <a:cs typeface="Tahoma"/>
              </a:rPr>
              <a:t>The Total Budget of the Project: 111.8 Million Euro</a:t>
            </a:r>
          </a:p>
          <a:p>
            <a:pPr marL="8044" marR="3387" algn="ctr">
              <a:lnSpc>
                <a:spcPct val="114399"/>
              </a:lnSpc>
              <a:spcBef>
                <a:spcPts val="67"/>
              </a:spcBef>
            </a:pPr>
            <a:r>
              <a:rPr lang="en-US" sz="1200" spc="50" dirty="0">
                <a:solidFill>
                  <a:srgbClr val="FFFFFF"/>
                </a:solidFill>
                <a:latin typeface="Tahoma"/>
                <a:cs typeface="Tahoma"/>
              </a:rPr>
              <a:t>The Project Budget of the Directorate General of Agrarian Reform (DGAR) :17.9 Million Euro</a:t>
            </a:r>
          </a:p>
          <a:p>
            <a:pPr marL="8044" marR="3387" algn="ctr">
              <a:lnSpc>
                <a:spcPct val="114399"/>
              </a:lnSpc>
              <a:spcBef>
                <a:spcPts val="67"/>
              </a:spcBef>
            </a:pPr>
            <a:endParaRPr lang="tr-TR" sz="1567" spc="5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8044" marR="3387" algn="ctr">
              <a:lnSpc>
                <a:spcPct val="114399"/>
              </a:lnSpc>
              <a:spcBef>
                <a:spcPts val="67"/>
              </a:spcBef>
            </a:pPr>
            <a:r>
              <a:rPr lang="tr-TR" sz="1567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890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" y="0"/>
            <a:ext cx="12191998" cy="646183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93246" y="1268157"/>
            <a:ext cx="1600199" cy="101599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363172" y="2272104"/>
            <a:ext cx="3300730" cy="114097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 indent="-423" algn="ctr">
              <a:lnSpc>
                <a:spcPct val="114599"/>
              </a:lnSpc>
              <a:spcBef>
                <a:spcPts val="67"/>
              </a:spcBef>
            </a:pPr>
            <a:r>
              <a:rPr sz="2133" b="1" spc="43" dirty="0">
                <a:solidFill>
                  <a:srgbClr val="12538A"/>
                </a:solidFill>
                <a:latin typeface="Tahoma"/>
                <a:cs typeface="Tahoma"/>
              </a:rPr>
              <a:t>Göksu</a:t>
            </a:r>
            <a:r>
              <a:rPr sz="2133" b="1" spc="-110" dirty="0">
                <a:solidFill>
                  <a:srgbClr val="12538A"/>
                </a:solidFill>
                <a:latin typeface="Tahoma"/>
                <a:cs typeface="Tahoma"/>
              </a:rPr>
              <a:t> </a:t>
            </a:r>
            <a:r>
              <a:rPr sz="2133" b="1" spc="-7" dirty="0">
                <a:solidFill>
                  <a:srgbClr val="12538A"/>
                </a:solidFill>
                <a:latin typeface="Tahoma"/>
                <a:cs typeface="Tahoma"/>
              </a:rPr>
              <a:t>Taşeli Watershed </a:t>
            </a:r>
            <a:r>
              <a:rPr sz="2133" b="1" spc="40" dirty="0">
                <a:solidFill>
                  <a:srgbClr val="12538A"/>
                </a:solidFill>
                <a:latin typeface="Tahoma"/>
                <a:cs typeface="Tahoma"/>
              </a:rPr>
              <a:t>Development</a:t>
            </a:r>
            <a:r>
              <a:rPr sz="2133" b="1" spc="-113" dirty="0">
                <a:solidFill>
                  <a:srgbClr val="12538A"/>
                </a:solidFill>
                <a:latin typeface="Tahoma"/>
                <a:cs typeface="Tahoma"/>
              </a:rPr>
              <a:t> </a:t>
            </a:r>
            <a:r>
              <a:rPr sz="2133" b="1" spc="-7" dirty="0">
                <a:solidFill>
                  <a:srgbClr val="12538A"/>
                </a:solidFill>
                <a:latin typeface="Tahoma"/>
                <a:cs typeface="Tahoma"/>
              </a:rPr>
              <a:t>Project GTWDP</a:t>
            </a:r>
            <a:endParaRPr sz="2133" dirty="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1937" y="3443109"/>
            <a:ext cx="2923227" cy="874962"/>
          </a:xfrm>
          <a:prstGeom prst="rect">
            <a:avLst/>
          </a:prstGeom>
        </p:spPr>
        <p:txBody>
          <a:bodyPr vert="horz" wrap="square" lIns="0" tIns="46143" rIns="0" bIns="0" rtlCol="0">
            <a:spAutoFit/>
          </a:bodyPr>
          <a:lstStyle/>
          <a:p>
            <a:pPr algn="ctr">
              <a:spcBef>
                <a:spcPts val="363"/>
              </a:spcBef>
            </a:pPr>
            <a:r>
              <a:rPr lang="tr-TR" sz="1733" b="1" spc="-7" dirty="0">
                <a:solidFill>
                  <a:srgbClr val="2E4E74"/>
                </a:solidFill>
                <a:latin typeface="Tahoma"/>
                <a:cs typeface="Tahoma"/>
              </a:rPr>
              <a:t>Project is </a:t>
            </a:r>
            <a:r>
              <a:rPr lang="tr-TR" sz="1733" b="1" spc="-7" dirty="0" err="1">
                <a:solidFill>
                  <a:srgbClr val="2E4E74"/>
                </a:solidFill>
                <a:latin typeface="Tahoma"/>
                <a:cs typeface="Tahoma"/>
              </a:rPr>
              <a:t>being</a:t>
            </a:r>
            <a:r>
              <a:rPr lang="tr-TR" sz="1733" b="1" spc="-7" dirty="0">
                <a:solidFill>
                  <a:srgbClr val="2E4E74"/>
                </a:solidFill>
                <a:latin typeface="Tahoma"/>
                <a:cs typeface="Tahoma"/>
              </a:rPr>
              <a:t> </a:t>
            </a:r>
            <a:r>
              <a:rPr lang="tr-TR" sz="1733" b="1" spc="-7" dirty="0" err="1">
                <a:solidFill>
                  <a:srgbClr val="2E4E74"/>
                </a:solidFill>
                <a:latin typeface="Tahoma"/>
                <a:cs typeface="Tahoma"/>
              </a:rPr>
              <a:t>implemented</a:t>
            </a:r>
            <a:r>
              <a:rPr lang="tr-TR" sz="1733" b="1" spc="-7" dirty="0">
                <a:solidFill>
                  <a:srgbClr val="2E4E74"/>
                </a:solidFill>
                <a:latin typeface="Tahoma"/>
                <a:cs typeface="Tahoma"/>
              </a:rPr>
              <a:t> in </a:t>
            </a:r>
            <a:r>
              <a:rPr sz="1733" b="1" spc="-7" dirty="0">
                <a:solidFill>
                  <a:srgbClr val="2E4E74"/>
                </a:solidFill>
                <a:latin typeface="Tahoma"/>
                <a:cs typeface="Tahoma"/>
              </a:rPr>
              <a:t>Konya</a:t>
            </a:r>
            <a:endParaRPr sz="1733" dirty="0">
              <a:latin typeface="Tahoma"/>
              <a:cs typeface="Tahoma"/>
            </a:endParaRPr>
          </a:p>
          <a:p>
            <a:pPr algn="ctr">
              <a:spcBef>
                <a:spcPts val="287"/>
              </a:spcBef>
            </a:pPr>
            <a:r>
              <a:rPr sz="1667" b="1" spc="-7" dirty="0" err="1">
                <a:solidFill>
                  <a:srgbClr val="2E4E74"/>
                </a:solidFill>
                <a:latin typeface="Tahoma"/>
                <a:cs typeface="Tahoma"/>
              </a:rPr>
              <a:t>Karaman</a:t>
            </a:r>
            <a:r>
              <a:rPr lang="tr-TR" sz="1667" b="1" spc="-7" dirty="0">
                <a:solidFill>
                  <a:srgbClr val="2E4E74"/>
                </a:solidFill>
                <a:latin typeface="Tahoma"/>
                <a:cs typeface="Tahoma"/>
              </a:rPr>
              <a:t> </a:t>
            </a:r>
            <a:r>
              <a:rPr lang="tr-TR" sz="1667" b="1" spc="-7" dirty="0" err="1">
                <a:solidFill>
                  <a:srgbClr val="2E4E74"/>
                </a:solidFill>
                <a:latin typeface="Tahoma"/>
                <a:cs typeface="Tahoma"/>
              </a:rPr>
              <a:t>provinces</a:t>
            </a:r>
            <a:endParaRPr sz="1667" dirty="0">
              <a:latin typeface="Tahoma"/>
              <a:cs typeface="Tahoma"/>
            </a:endParaRPr>
          </a:p>
        </p:txBody>
      </p:sp>
      <p:sp>
        <p:nvSpPr>
          <p:cNvPr id="15" name="Akış Çizelgesi: Öteki İşlem 14">
            <a:extLst>
              <a:ext uri="{FF2B5EF4-FFF2-40B4-BE49-F238E27FC236}">
                <a16:creationId xmlns:a16="http://schemas.microsoft.com/office/drawing/2014/main" id="{BDA73E77-990F-4058-BE98-B4E5305D14BA}"/>
              </a:ext>
            </a:extLst>
          </p:cNvPr>
          <p:cNvSpPr/>
          <p:nvPr/>
        </p:nvSpPr>
        <p:spPr>
          <a:xfrm>
            <a:off x="3928691" y="1600200"/>
            <a:ext cx="6383709" cy="374571"/>
          </a:xfrm>
          <a:prstGeom prst="flowChartAlternateProcess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tr-TR" sz="1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4667127" y="2193744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0510" indent="-190510">
              <a:buFont typeface="Arial" panose="020B0604020202020204" pitchFamily="34" charset="0"/>
              <a:buChar char="•"/>
            </a:pPr>
            <a:endParaRPr lang="tr-TR" sz="1200" dirty="0"/>
          </a:p>
        </p:txBody>
      </p:sp>
      <p:sp>
        <p:nvSpPr>
          <p:cNvPr id="17" name="Dikdörtgen 16"/>
          <p:cNvSpPr/>
          <p:nvPr/>
        </p:nvSpPr>
        <p:spPr>
          <a:xfrm>
            <a:off x="4555708" y="1688398"/>
            <a:ext cx="6096000" cy="43794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200" b="1" dirty="0" err="1"/>
              <a:t>Some</a:t>
            </a:r>
            <a:r>
              <a:rPr lang="tr-TR" sz="1200" b="1" dirty="0"/>
              <a:t> </a:t>
            </a:r>
            <a:r>
              <a:rPr lang="tr-TR" sz="1200" b="1" dirty="0" err="1"/>
              <a:t>Examples</a:t>
            </a:r>
            <a:r>
              <a:rPr lang="tr-TR" sz="1200" b="1" dirty="0"/>
              <a:t> of </a:t>
            </a:r>
            <a:r>
              <a:rPr lang="tr-TR" sz="1200" b="1" dirty="0" err="1"/>
              <a:t>Support</a:t>
            </a:r>
            <a:r>
              <a:rPr lang="tr-TR" sz="1200" b="1" dirty="0"/>
              <a:t> </a:t>
            </a:r>
            <a:r>
              <a:rPr lang="tr-TR" sz="1200" b="1" dirty="0" err="1"/>
              <a:t>Schemes</a:t>
            </a:r>
            <a:r>
              <a:rPr lang="tr-TR" sz="1200" b="1" dirty="0"/>
              <a:t>:</a:t>
            </a:r>
            <a:r>
              <a:rPr lang="tr-TR" sz="1200" dirty="0"/>
              <a:t> </a:t>
            </a: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Beekeeping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Equipment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Hives</a:t>
            </a:r>
            <a:endParaRPr lang="tr-TR" sz="1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Sewerage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Biological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endParaRPr lang="tr-TR" sz="1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Shepherd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Shelters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Support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Poor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Poor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Households</a:t>
            </a:r>
            <a:endParaRPr lang="tr-TR" sz="1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Apple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Slicing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Machine</a:t>
            </a: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Solar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Plant</a:t>
            </a:r>
            <a:endParaRPr lang="tr-TR" sz="1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Animal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Welfare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Center</a:t>
            </a: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Establishment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Cherry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Orchard</a:t>
            </a:r>
            <a:endParaRPr lang="tr-TR" sz="1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Portable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Barn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</a:t>
            </a:r>
            <a:endParaRPr lang="tr-TR" sz="1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of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Vegetable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Greenhouse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Rooftop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Solar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Plant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Cold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Storage</a:t>
            </a: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High-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Trellis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Vineyard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Installation</a:t>
            </a: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Honey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Filling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Packaging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Fondant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Sugar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Facility</a:t>
            </a:r>
            <a:endParaRPr lang="tr-TR" sz="1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Individual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Irrigation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Solar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Panels</a:t>
            </a:r>
            <a:endParaRPr lang="tr-TR" sz="1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Walnut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Peeling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Machine</a:t>
            </a: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On-Farm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Drying</a:t>
            </a:r>
            <a:endParaRPr lang="tr-TR" sz="1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Establishment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Strawberry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Orchard</a:t>
            </a:r>
            <a:endParaRPr lang="tr-TR" sz="1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Electric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Fence</a:t>
            </a: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Solar-Powered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Irrigation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endParaRPr lang="tr-TR" sz="1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/>
          </p:nvPr>
        </p:nvGraphicFramePr>
        <p:xfrm>
          <a:off x="335594" y="4526281"/>
          <a:ext cx="3460702" cy="1501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6399">
                  <a:extLst>
                    <a:ext uri="{9D8B030D-6E8A-4147-A177-3AD203B41FA5}">
                      <a16:colId xmlns:a16="http://schemas.microsoft.com/office/drawing/2014/main" val="3204764740"/>
                    </a:ext>
                  </a:extLst>
                </a:gridCol>
                <a:gridCol w="847252">
                  <a:extLst>
                    <a:ext uri="{9D8B030D-6E8A-4147-A177-3AD203B41FA5}">
                      <a16:colId xmlns:a16="http://schemas.microsoft.com/office/drawing/2014/main" val="2457005668"/>
                    </a:ext>
                  </a:extLst>
                </a:gridCol>
                <a:gridCol w="1147051">
                  <a:extLst>
                    <a:ext uri="{9D8B030D-6E8A-4147-A177-3AD203B41FA5}">
                      <a16:colId xmlns:a16="http://schemas.microsoft.com/office/drawing/2014/main" val="3169728847"/>
                    </a:ext>
                  </a:extLst>
                </a:gridCol>
              </a:tblGrid>
              <a:tr h="37211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u="none" strike="noStrike" dirty="0" err="1">
                          <a:effectLst/>
                          <a:latin typeface="Times,"/>
                        </a:rPr>
                        <a:t>Beneficiary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,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u="none" strike="noStrike" dirty="0" err="1">
                          <a:effectLst/>
                          <a:latin typeface="Times,"/>
                        </a:rPr>
                        <a:t>Support</a:t>
                      </a:r>
                      <a:r>
                        <a:rPr lang="tr-TR" sz="1200" b="1" u="none" strike="noStrike" dirty="0">
                          <a:effectLst/>
                          <a:latin typeface="Times,"/>
                        </a:rPr>
                        <a:t> %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,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u="none" strike="noStrike" dirty="0" err="1">
                          <a:effectLst/>
                          <a:latin typeface="Times,"/>
                        </a:rPr>
                        <a:t>Investment</a:t>
                      </a:r>
                      <a:r>
                        <a:rPr lang="tr-TR" sz="1200" b="1" u="none" strike="noStrike" dirty="0">
                          <a:effectLst/>
                          <a:latin typeface="Times,"/>
                        </a:rPr>
                        <a:t> </a:t>
                      </a:r>
                      <a:r>
                        <a:rPr lang="tr-TR" sz="1200" b="1" u="none" strike="noStrike" dirty="0" err="1">
                          <a:effectLst/>
                          <a:latin typeface="Times,"/>
                        </a:rPr>
                        <a:t>Amount</a:t>
                      </a:r>
                      <a:r>
                        <a:rPr lang="tr-TR" sz="1200" b="1" u="none" strike="noStrike" dirty="0">
                          <a:effectLst/>
                          <a:latin typeface="Times,"/>
                        </a:rPr>
                        <a:t> (Euro)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,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421883"/>
                  </a:ext>
                </a:extLst>
              </a:tr>
              <a:tr h="18923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err="1">
                          <a:effectLst/>
                          <a:latin typeface="Times,"/>
                        </a:rPr>
                        <a:t>Individual</a:t>
                      </a:r>
                      <a:r>
                        <a:rPr lang="tr-TR" sz="1200" u="none" strike="noStrike" dirty="0">
                          <a:effectLst/>
                          <a:latin typeface="Times,"/>
                        </a:rPr>
                        <a:t> 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,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  <a:latin typeface="Times,"/>
                        </a:rPr>
                        <a:t>70%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,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  <a:latin typeface="Times,"/>
                        </a:rPr>
                        <a:t>15.000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,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689836"/>
                  </a:ext>
                </a:extLst>
              </a:tr>
              <a:tr h="18923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err="1">
                          <a:effectLst/>
                          <a:latin typeface="Times,"/>
                        </a:rPr>
                        <a:t>Young</a:t>
                      </a:r>
                      <a:r>
                        <a:rPr lang="tr-TR" sz="1200" u="none" strike="noStrike" dirty="0">
                          <a:effectLst/>
                          <a:latin typeface="Times,"/>
                        </a:rPr>
                        <a:t> </a:t>
                      </a:r>
                      <a:r>
                        <a:rPr lang="tr-TR" sz="1200" u="none" strike="noStrike" dirty="0" err="1">
                          <a:effectLst/>
                          <a:latin typeface="Times,"/>
                        </a:rPr>
                        <a:t>and</a:t>
                      </a:r>
                      <a:r>
                        <a:rPr lang="tr-TR" sz="1200" u="none" strike="noStrike" dirty="0">
                          <a:effectLst/>
                          <a:latin typeface="Times,"/>
                        </a:rPr>
                        <a:t> </a:t>
                      </a:r>
                      <a:r>
                        <a:rPr lang="tr-TR" sz="1200" u="none" strike="noStrike" dirty="0" err="1">
                          <a:effectLst/>
                          <a:latin typeface="Times,"/>
                        </a:rPr>
                        <a:t>Women</a:t>
                      </a:r>
                      <a:r>
                        <a:rPr lang="tr-TR" sz="1200" u="none" strike="noStrike" dirty="0">
                          <a:effectLst/>
                          <a:latin typeface="Times,"/>
                        </a:rPr>
                        <a:t> 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,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  <a:latin typeface="Times,"/>
                        </a:rPr>
                        <a:t>80%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,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  <a:latin typeface="Times,"/>
                        </a:rPr>
                        <a:t>17.142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Times,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738399"/>
                  </a:ext>
                </a:extLst>
              </a:tr>
              <a:tr h="18923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  <a:latin typeface="Times,"/>
                        </a:rPr>
                        <a:t>Farmer Organization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Times,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  <a:latin typeface="Times,"/>
                        </a:rPr>
                        <a:t>80%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,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  <a:latin typeface="Times,"/>
                        </a:rPr>
                        <a:t>250.000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,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082543"/>
                  </a:ext>
                </a:extLst>
              </a:tr>
              <a:tr h="37211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  <a:latin typeface="Times,"/>
                        </a:rPr>
                        <a:t>Small and Medium Enterprises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Times,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  <a:latin typeface="Times,"/>
                        </a:rPr>
                        <a:t>70%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,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  <a:latin typeface="Times,"/>
                        </a:rPr>
                        <a:t>218.750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,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488407"/>
                  </a:ext>
                </a:extLst>
              </a:tr>
              <a:tr h="18923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err="1">
                          <a:effectLst/>
                          <a:latin typeface="Times,"/>
                        </a:rPr>
                        <a:t>Vulnerable</a:t>
                      </a:r>
                      <a:r>
                        <a:rPr lang="tr-TR" sz="1200" u="none" strike="noStrike" dirty="0">
                          <a:effectLst/>
                          <a:latin typeface="Times,"/>
                        </a:rPr>
                        <a:t> </a:t>
                      </a:r>
                      <a:r>
                        <a:rPr lang="tr-TR" sz="1200" u="none" strike="noStrike" dirty="0" err="1">
                          <a:effectLst/>
                          <a:latin typeface="Times,"/>
                        </a:rPr>
                        <a:t>Groups</a:t>
                      </a:r>
                      <a:r>
                        <a:rPr lang="tr-TR" sz="1200" u="none" strike="noStrike" dirty="0">
                          <a:effectLst/>
                          <a:latin typeface="Times,"/>
                        </a:rPr>
                        <a:t> 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,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  <a:latin typeface="Times,"/>
                        </a:rPr>
                        <a:t>100%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,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 smtClean="0">
                          <a:effectLst/>
                          <a:latin typeface="Times,"/>
                        </a:rPr>
                        <a:t>5.000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,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262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507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05" y="-19594"/>
            <a:ext cx="12191998" cy="6461838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632095" y="2237242"/>
            <a:ext cx="4397105" cy="858013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 indent="-423" algn="ctr">
              <a:lnSpc>
                <a:spcPct val="114599"/>
              </a:lnSpc>
              <a:spcBef>
                <a:spcPts val="67"/>
              </a:spcBef>
            </a:pPr>
            <a:r>
              <a:rPr lang="en-US" sz="2400" b="1" spc="-7" dirty="0">
                <a:solidFill>
                  <a:srgbClr val="12538A"/>
                </a:solidFill>
                <a:latin typeface="Tahoma"/>
                <a:cs typeface="Tahoma"/>
              </a:rPr>
              <a:t>Uplands Rural Development </a:t>
            </a:r>
            <a:r>
              <a:rPr lang="en-US" sz="2400" b="1" spc="-7" dirty="0" err="1">
                <a:solidFill>
                  <a:srgbClr val="12538A"/>
                </a:solidFill>
                <a:latin typeface="Tahoma"/>
                <a:cs typeface="Tahoma"/>
              </a:rPr>
              <a:t>Programme</a:t>
            </a:r>
            <a:r>
              <a:rPr lang="en-US" sz="2400" b="1" spc="-7" dirty="0">
                <a:solidFill>
                  <a:srgbClr val="12538A"/>
                </a:solidFill>
                <a:latin typeface="Tahoma"/>
                <a:cs typeface="Tahoma"/>
              </a:rPr>
              <a:t> (URDP)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6428" y="3170227"/>
            <a:ext cx="4425111" cy="661955"/>
          </a:xfrm>
          <a:prstGeom prst="rect">
            <a:avLst/>
          </a:prstGeom>
        </p:spPr>
        <p:txBody>
          <a:bodyPr vert="horz" wrap="square" lIns="0" tIns="46143" rIns="0" bIns="0" rtlCol="0">
            <a:spAutoFit/>
          </a:bodyPr>
          <a:lstStyle/>
          <a:p>
            <a:pPr algn="ctr">
              <a:spcBef>
                <a:spcPts val="363"/>
              </a:spcBef>
            </a:pPr>
            <a:r>
              <a:rPr lang="tr-TR" sz="1333" b="1" spc="-7" dirty="0">
                <a:solidFill>
                  <a:srgbClr val="2E4E74"/>
                </a:solidFill>
                <a:latin typeface="Tahoma"/>
                <a:cs typeface="Tahoma"/>
              </a:rPr>
              <a:t>Project is </a:t>
            </a:r>
            <a:r>
              <a:rPr lang="tr-TR" sz="1333" b="1" spc="-7" dirty="0" err="1">
                <a:solidFill>
                  <a:srgbClr val="2E4E74"/>
                </a:solidFill>
                <a:latin typeface="Tahoma"/>
                <a:cs typeface="Tahoma"/>
              </a:rPr>
              <a:t>being</a:t>
            </a:r>
            <a:r>
              <a:rPr lang="tr-TR" sz="1333" b="1" spc="-7" dirty="0">
                <a:solidFill>
                  <a:srgbClr val="2E4E74"/>
                </a:solidFill>
                <a:latin typeface="Tahoma"/>
                <a:cs typeface="Tahoma"/>
              </a:rPr>
              <a:t> </a:t>
            </a:r>
            <a:r>
              <a:rPr lang="tr-TR" sz="1333" b="1" spc="-7" dirty="0" err="1">
                <a:solidFill>
                  <a:srgbClr val="2E4E74"/>
                </a:solidFill>
                <a:latin typeface="Tahoma"/>
                <a:cs typeface="Tahoma"/>
              </a:rPr>
              <a:t>implemented</a:t>
            </a:r>
            <a:r>
              <a:rPr lang="tr-TR" sz="1333" b="1" spc="-7" dirty="0">
                <a:solidFill>
                  <a:srgbClr val="2E4E74"/>
                </a:solidFill>
                <a:latin typeface="Tahoma"/>
                <a:cs typeface="Tahoma"/>
              </a:rPr>
              <a:t> in Adana, Mersin, Osmaniye, Bartın, Kastamonu, Sinop, Çankırı </a:t>
            </a:r>
            <a:r>
              <a:rPr lang="tr-TR" sz="1333" b="1" spc="-7" dirty="0" err="1">
                <a:solidFill>
                  <a:srgbClr val="2E4E74"/>
                </a:solidFill>
                <a:latin typeface="Tahoma"/>
                <a:cs typeface="Tahoma"/>
              </a:rPr>
              <a:t>and</a:t>
            </a:r>
            <a:r>
              <a:rPr lang="tr-TR" sz="1333" b="1" spc="-7" dirty="0">
                <a:solidFill>
                  <a:srgbClr val="2E4E74"/>
                </a:solidFill>
                <a:latin typeface="Tahoma"/>
                <a:cs typeface="Tahoma"/>
              </a:rPr>
              <a:t> Kahramanmaraş </a:t>
            </a:r>
            <a:r>
              <a:rPr lang="tr-TR" sz="1333" b="1" spc="-7" dirty="0" err="1">
                <a:solidFill>
                  <a:srgbClr val="2E4E74"/>
                </a:solidFill>
                <a:latin typeface="Tahoma"/>
                <a:cs typeface="Tahoma"/>
              </a:rPr>
              <a:t>Provinces</a:t>
            </a:r>
            <a:endParaRPr sz="1333" dirty="0">
              <a:latin typeface="Tahoma"/>
              <a:cs typeface="Tahoma"/>
            </a:endParaRPr>
          </a:p>
        </p:txBody>
      </p:sp>
      <p:sp>
        <p:nvSpPr>
          <p:cNvPr id="15" name="Akış Çizelgesi: Öteki İşlem 14">
            <a:extLst>
              <a:ext uri="{FF2B5EF4-FFF2-40B4-BE49-F238E27FC236}">
                <a16:creationId xmlns:a16="http://schemas.microsoft.com/office/drawing/2014/main" id="{BDA73E77-990F-4058-BE98-B4E5305D14BA}"/>
              </a:ext>
            </a:extLst>
          </p:cNvPr>
          <p:cNvSpPr/>
          <p:nvPr/>
        </p:nvSpPr>
        <p:spPr>
          <a:xfrm>
            <a:off x="5222544" y="1600200"/>
            <a:ext cx="5269578" cy="374571"/>
          </a:xfrm>
          <a:prstGeom prst="flowChartAlternateProcess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tr-TR" sz="1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4667127" y="2193744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0510" indent="-190510">
              <a:buFont typeface="Arial" panose="020B0604020202020204" pitchFamily="34" charset="0"/>
              <a:buChar char="•"/>
            </a:pPr>
            <a:endParaRPr lang="tr-TR" sz="1200" dirty="0"/>
          </a:p>
        </p:txBody>
      </p:sp>
      <p:sp>
        <p:nvSpPr>
          <p:cNvPr id="17" name="Dikdörtgen 16"/>
          <p:cNvSpPr/>
          <p:nvPr/>
        </p:nvSpPr>
        <p:spPr>
          <a:xfrm>
            <a:off x="5772183" y="1549400"/>
            <a:ext cx="6912391" cy="5138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1200" b="1" dirty="0"/>
          </a:p>
          <a:p>
            <a:r>
              <a:rPr lang="tr-TR" sz="1200" b="1" dirty="0" err="1"/>
              <a:t>Some</a:t>
            </a:r>
            <a:r>
              <a:rPr lang="tr-TR" sz="1200" b="1" dirty="0"/>
              <a:t> </a:t>
            </a:r>
            <a:r>
              <a:rPr lang="tr-TR" sz="1200" b="1" dirty="0" err="1"/>
              <a:t>Examples</a:t>
            </a:r>
            <a:r>
              <a:rPr lang="tr-TR" sz="1200" b="1" dirty="0"/>
              <a:t> of </a:t>
            </a:r>
            <a:r>
              <a:rPr lang="tr-TR" sz="1200" b="1" dirty="0" err="1"/>
              <a:t>Support</a:t>
            </a:r>
            <a:r>
              <a:rPr lang="tr-TR" sz="1200" b="1" dirty="0"/>
              <a:t> </a:t>
            </a:r>
            <a:r>
              <a:rPr lang="tr-TR" sz="1200" b="1" dirty="0" err="1"/>
              <a:t>Schemes</a:t>
            </a:r>
            <a:r>
              <a:rPr lang="tr-TR" sz="1200" b="1" dirty="0"/>
              <a:t>:</a:t>
            </a:r>
            <a:r>
              <a:rPr lang="tr-TR" sz="1200" dirty="0"/>
              <a:t> </a:t>
            </a:r>
          </a:p>
          <a:p>
            <a:endParaRPr lang="tr-TR" sz="1200" dirty="0"/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Demonstration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Installation of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Strawberry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Plum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Orchards</a:t>
            </a:r>
            <a:endParaRPr lang="tr-TR" sz="1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Livestock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Drinking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Tank</a:t>
            </a: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Lamb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Sheep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Tent</a:t>
            </a:r>
            <a:endParaRPr lang="tr-TR" sz="1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Machinery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Equipment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Grant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Support</a:t>
            </a:r>
            <a:endParaRPr lang="tr-TR" sz="1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Establishment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Chickpea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endParaRPr lang="tr-TR" sz="1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of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Troughs</a:t>
            </a:r>
            <a:endParaRPr lang="tr-TR" sz="1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Living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Tent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Honey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Extractor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Beekeepers</a:t>
            </a:r>
            <a:endParaRPr lang="tr-TR" sz="1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Walnut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Orchard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Demonstration</a:t>
            </a:r>
            <a:endParaRPr lang="tr-TR" sz="1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Establishment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Walnut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Orchard</a:t>
            </a:r>
            <a:endParaRPr lang="tr-TR" sz="1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Demonstration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Home-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Drying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Persimmon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of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Shade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Structures</a:t>
            </a:r>
            <a:endParaRPr lang="tr-TR" sz="1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of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Closed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Irrigation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endParaRPr lang="tr-TR" sz="1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Establishment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Kiwi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Lavender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Orchards</a:t>
            </a:r>
            <a:endParaRPr lang="tr-TR" sz="1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Support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Modern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Beehives</a:t>
            </a:r>
            <a:endParaRPr lang="tr-TR" sz="1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Greenhouse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Installation</a:t>
            </a: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Milk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Cooling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Tank</a:t>
            </a: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Tent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Portable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Solar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Nomadic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Families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Living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Container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Feed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Mixing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Machine</a:t>
            </a: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of New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Tent</a:t>
            </a:r>
            <a:r>
              <a:rPr lang="tr-TR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Barn</a:t>
            </a:r>
            <a:endParaRPr lang="tr-TR" sz="1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1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1200" dirty="0"/>
          </a:p>
        </p:txBody>
      </p:sp>
      <p:pic>
        <p:nvPicPr>
          <p:cNvPr id="9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4389" y="1322683"/>
            <a:ext cx="1529611" cy="994172"/>
          </a:xfrm>
          <a:prstGeom prst="rect">
            <a:avLst/>
          </a:prstGeom>
        </p:spPr>
      </p:pic>
      <p:graphicFrame>
        <p:nvGraphicFramePr>
          <p:cNvPr id="10" name="Tablo 9"/>
          <p:cNvGraphicFramePr>
            <a:graphicFrameLocks noGrp="1"/>
          </p:cNvGraphicFramePr>
          <p:nvPr>
            <p:extLst/>
          </p:nvPr>
        </p:nvGraphicFramePr>
        <p:xfrm>
          <a:off x="472123" y="4445954"/>
          <a:ext cx="3498986" cy="16301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2621">
                  <a:extLst>
                    <a:ext uri="{9D8B030D-6E8A-4147-A177-3AD203B41FA5}">
                      <a16:colId xmlns:a16="http://schemas.microsoft.com/office/drawing/2014/main" val="3204764740"/>
                    </a:ext>
                  </a:extLst>
                </a:gridCol>
                <a:gridCol w="856625">
                  <a:extLst>
                    <a:ext uri="{9D8B030D-6E8A-4147-A177-3AD203B41FA5}">
                      <a16:colId xmlns:a16="http://schemas.microsoft.com/office/drawing/2014/main" val="2457005668"/>
                    </a:ext>
                  </a:extLst>
                </a:gridCol>
                <a:gridCol w="1159740">
                  <a:extLst>
                    <a:ext uri="{9D8B030D-6E8A-4147-A177-3AD203B41FA5}">
                      <a16:colId xmlns:a16="http://schemas.microsoft.com/office/drawing/2014/main" val="3169728847"/>
                    </a:ext>
                  </a:extLst>
                </a:gridCol>
              </a:tblGrid>
              <a:tr h="37211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u="none" strike="noStrike" dirty="0" err="1">
                          <a:effectLst/>
                          <a:latin typeface="Times,"/>
                        </a:rPr>
                        <a:t>Beneficiary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,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u="none" strike="noStrike" dirty="0" err="1">
                          <a:effectLst/>
                          <a:latin typeface="Times,"/>
                        </a:rPr>
                        <a:t>Support</a:t>
                      </a:r>
                      <a:r>
                        <a:rPr lang="tr-TR" sz="1200" b="1" u="none" strike="noStrike" dirty="0">
                          <a:effectLst/>
                          <a:latin typeface="Times,"/>
                        </a:rPr>
                        <a:t> %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,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u="none" strike="noStrike" dirty="0" err="1">
                          <a:effectLst/>
                          <a:latin typeface="Times,"/>
                        </a:rPr>
                        <a:t>Investment</a:t>
                      </a:r>
                      <a:r>
                        <a:rPr lang="tr-TR" sz="1200" b="1" u="none" strike="noStrike" dirty="0">
                          <a:effectLst/>
                          <a:latin typeface="Times,"/>
                        </a:rPr>
                        <a:t> </a:t>
                      </a:r>
                      <a:r>
                        <a:rPr lang="tr-TR" sz="1200" b="1" u="none" strike="noStrike" dirty="0" err="1">
                          <a:effectLst/>
                          <a:latin typeface="Times,"/>
                        </a:rPr>
                        <a:t>Amount</a:t>
                      </a:r>
                      <a:r>
                        <a:rPr lang="tr-TR" sz="1200" b="1" u="none" strike="noStrike" dirty="0">
                          <a:effectLst/>
                          <a:latin typeface="Times,"/>
                        </a:rPr>
                        <a:t> (Euro)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,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421883"/>
                  </a:ext>
                </a:extLst>
              </a:tr>
              <a:tr h="18923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err="1">
                          <a:effectLst/>
                          <a:latin typeface="Times,"/>
                        </a:rPr>
                        <a:t>Individual</a:t>
                      </a:r>
                      <a:r>
                        <a:rPr lang="tr-TR" sz="1200" u="none" strike="noStrike" dirty="0">
                          <a:effectLst/>
                          <a:latin typeface="Times,"/>
                        </a:rPr>
                        <a:t> 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,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  <a:latin typeface="Times,"/>
                        </a:rPr>
                        <a:t>70%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,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 smtClean="0">
                          <a:effectLst/>
                          <a:latin typeface="Times,"/>
                        </a:rPr>
                        <a:t>22.000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,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689836"/>
                  </a:ext>
                </a:extLst>
              </a:tr>
              <a:tr h="18923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err="1">
                          <a:effectLst/>
                          <a:latin typeface="Times,"/>
                        </a:rPr>
                        <a:t>Young</a:t>
                      </a:r>
                      <a:r>
                        <a:rPr lang="tr-TR" sz="1200" u="none" strike="noStrike" dirty="0">
                          <a:effectLst/>
                          <a:latin typeface="Times,"/>
                        </a:rPr>
                        <a:t> </a:t>
                      </a:r>
                      <a:r>
                        <a:rPr lang="tr-TR" sz="1200" u="none" strike="noStrike" dirty="0" err="1">
                          <a:effectLst/>
                          <a:latin typeface="Times,"/>
                        </a:rPr>
                        <a:t>and</a:t>
                      </a:r>
                      <a:r>
                        <a:rPr lang="tr-TR" sz="1200" u="none" strike="noStrike" dirty="0">
                          <a:effectLst/>
                          <a:latin typeface="Times,"/>
                        </a:rPr>
                        <a:t> </a:t>
                      </a:r>
                      <a:r>
                        <a:rPr lang="tr-TR" sz="1200" u="none" strike="noStrike" dirty="0" err="1">
                          <a:effectLst/>
                          <a:latin typeface="Times,"/>
                        </a:rPr>
                        <a:t>Women</a:t>
                      </a:r>
                      <a:r>
                        <a:rPr lang="tr-TR" sz="1200" u="none" strike="noStrike" dirty="0">
                          <a:effectLst/>
                          <a:latin typeface="Times,"/>
                        </a:rPr>
                        <a:t> 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,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  <a:latin typeface="Times,"/>
                        </a:rPr>
                        <a:t>80%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,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 smtClean="0">
                          <a:effectLst/>
                          <a:latin typeface="Times,"/>
                        </a:rPr>
                        <a:t>22.000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,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738399"/>
                  </a:ext>
                </a:extLst>
              </a:tr>
              <a:tr h="18923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  <a:latin typeface="Times,"/>
                        </a:rPr>
                        <a:t>Farmer Organization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Times,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 smtClean="0">
                          <a:effectLst/>
                          <a:latin typeface="Times,"/>
                        </a:rPr>
                        <a:t>75%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,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 smtClean="0">
                          <a:effectLst/>
                          <a:latin typeface="Times,"/>
                        </a:rPr>
                        <a:t>333.333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,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082543"/>
                  </a:ext>
                </a:extLst>
              </a:tr>
              <a:tr h="31192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,"/>
                        </a:rPr>
                        <a:t>Earthquake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,"/>
                        </a:rPr>
                        <a:t> </a:t>
                      </a:r>
                      <a:r>
                        <a:rPr lang="tr-T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,"/>
                        </a:rPr>
                        <a:t>Package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,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,"/>
                        </a:rPr>
                        <a:t>100%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,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,"/>
                        </a:rPr>
                        <a:t>22.000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,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488407"/>
                  </a:ext>
                </a:extLst>
              </a:tr>
              <a:tr h="18923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err="1">
                          <a:effectLst/>
                          <a:latin typeface="Times,"/>
                        </a:rPr>
                        <a:t>Vulnerable</a:t>
                      </a:r>
                      <a:r>
                        <a:rPr lang="tr-TR" sz="1200" u="none" strike="noStrike" dirty="0">
                          <a:effectLst/>
                          <a:latin typeface="Times,"/>
                        </a:rPr>
                        <a:t> </a:t>
                      </a:r>
                      <a:r>
                        <a:rPr lang="tr-TR" sz="1200" u="none" strike="noStrike" dirty="0" err="1">
                          <a:effectLst/>
                          <a:latin typeface="Times,"/>
                        </a:rPr>
                        <a:t>Groups</a:t>
                      </a:r>
                      <a:r>
                        <a:rPr lang="tr-TR" sz="1200" u="none" strike="noStrike" dirty="0">
                          <a:effectLst/>
                          <a:latin typeface="Times,"/>
                        </a:rPr>
                        <a:t> 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,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  <a:latin typeface="Times,"/>
                        </a:rPr>
                        <a:t>100%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,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 smtClean="0">
                          <a:effectLst/>
                          <a:latin typeface="Times,"/>
                        </a:rPr>
                        <a:t>5.000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,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262130"/>
                  </a:ext>
                </a:extLst>
              </a:tr>
              <a:tr h="18923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,"/>
                        </a:rPr>
                        <a:t>Yörüks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,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u="none" strike="noStrike" dirty="0" smtClean="0">
                          <a:effectLst/>
                          <a:latin typeface="Times,"/>
                        </a:rPr>
                        <a:t>100%</a:t>
                      </a:r>
                      <a:endParaRPr lang="tr-T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,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,"/>
                        </a:rPr>
                        <a:t>15.000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,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088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743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" y="-24053"/>
            <a:ext cx="12191998" cy="6461838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022766" y="2316855"/>
            <a:ext cx="4001589" cy="1012607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 indent="-423" algn="ctr">
              <a:lnSpc>
                <a:spcPct val="114599"/>
              </a:lnSpc>
              <a:spcBef>
                <a:spcPts val="67"/>
              </a:spcBef>
            </a:pPr>
            <a:r>
              <a:rPr lang="en-US" sz="1867" b="1" spc="-7" dirty="0">
                <a:solidFill>
                  <a:srgbClr val="12538A"/>
                </a:solidFill>
                <a:latin typeface="Tahoma"/>
                <a:cs typeface="Tahoma"/>
              </a:rPr>
              <a:t>T</a:t>
            </a:r>
            <a:r>
              <a:rPr lang="tr-TR" sz="1867" b="1" spc="-7" dirty="0" err="1">
                <a:solidFill>
                  <a:srgbClr val="12538A"/>
                </a:solidFill>
                <a:latin typeface="Tahoma"/>
                <a:cs typeface="Tahoma"/>
              </a:rPr>
              <a:t>ürkiye</a:t>
            </a:r>
            <a:r>
              <a:rPr lang="tr-TR" sz="1867" b="1" spc="-7" dirty="0">
                <a:solidFill>
                  <a:srgbClr val="12538A"/>
                </a:solidFill>
                <a:latin typeface="Tahoma"/>
                <a:cs typeface="Tahoma"/>
              </a:rPr>
              <a:t> </a:t>
            </a:r>
            <a:r>
              <a:rPr lang="tr-TR" sz="1867" b="1" spc="-7" dirty="0" err="1">
                <a:solidFill>
                  <a:srgbClr val="12538A"/>
                </a:solidFill>
                <a:latin typeface="Tahoma"/>
                <a:cs typeface="Tahoma"/>
              </a:rPr>
              <a:t>Resilient</a:t>
            </a:r>
            <a:r>
              <a:rPr lang="en-US" sz="1867" b="1" spc="-7" dirty="0">
                <a:solidFill>
                  <a:srgbClr val="12538A"/>
                </a:solidFill>
                <a:latin typeface="Tahoma"/>
                <a:cs typeface="Tahoma"/>
              </a:rPr>
              <a:t> L</a:t>
            </a:r>
            <a:r>
              <a:rPr lang="tr-TR" sz="1867" b="1" spc="-7" dirty="0" err="1">
                <a:solidFill>
                  <a:srgbClr val="12538A"/>
                </a:solidFill>
                <a:latin typeface="Tahoma"/>
                <a:cs typeface="Tahoma"/>
              </a:rPr>
              <a:t>andscape</a:t>
            </a:r>
            <a:r>
              <a:rPr lang="tr-TR" sz="1867" b="1" spc="-7" dirty="0">
                <a:solidFill>
                  <a:srgbClr val="12538A"/>
                </a:solidFill>
                <a:latin typeface="Tahoma"/>
                <a:cs typeface="Tahoma"/>
              </a:rPr>
              <a:t> Integration Project</a:t>
            </a:r>
            <a:endParaRPr lang="en-US" sz="1867" b="1" spc="-7" dirty="0">
              <a:solidFill>
                <a:srgbClr val="12538A"/>
              </a:solidFill>
              <a:latin typeface="Tahoma"/>
              <a:cs typeface="Tahoma"/>
            </a:endParaRPr>
          </a:p>
          <a:p>
            <a:pPr marL="8467" marR="3387" indent="-423" algn="ctr">
              <a:lnSpc>
                <a:spcPct val="114599"/>
              </a:lnSpc>
              <a:spcBef>
                <a:spcPts val="67"/>
              </a:spcBef>
            </a:pPr>
            <a:r>
              <a:rPr lang="en-US" sz="1867" b="1" spc="-7" dirty="0">
                <a:solidFill>
                  <a:srgbClr val="12538A"/>
                </a:solidFill>
                <a:latin typeface="Tahoma"/>
                <a:cs typeface="Tahoma"/>
              </a:rPr>
              <a:t>(</a:t>
            </a:r>
            <a:r>
              <a:rPr lang="tr-TR" sz="1867" b="1" spc="-7" dirty="0">
                <a:solidFill>
                  <a:srgbClr val="12538A"/>
                </a:solidFill>
                <a:latin typeface="Tahoma"/>
                <a:cs typeface="Tahoma"/>
              </a:rPr>
              <a:t>TULI</a:t>
            </a:r>
            <a:r>
              <a:rPr lang="en-US" sz="1867" b="1" spc="-7" dirty="0">
                <a:solidFill>
                  <a:srgbClr val="12538A"/>
                </a:solidFill>
                <a:latin typeface="Tahoma"/>
                <a:cs typeface="Tahoma"/>
              </a:rPr>
              <a:t>P)</a:t>
            </a:r>
            <a:endParaRPr sz="1867" dirty="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5601" y="3290315"/>
            <a:ext cx="5029199" cy="918371"/>
          </a:xfrm>
          <a:prstGeom prst="rect">
            <a:avLst/>
          </a:prstGeom>
        </p:spPr>
        <p:txBody>
          <a:bodyPr vert="horz" wrap="square" lIns="0" tIns="46143" rIns="0" bIns="0" rtlCol="0">
            <a:spAutoFit/>
          </a:bodyPr>
          <a:lstStyle/>
          <a:p>
            <a:pPr algn="ctr">
              <a:spcBef>
                <a:spcPts val="363"/>
              </a:spcBef>
            </a:pPr>
            <a:r>
              <a:rPr lang="tr-TR" sz="1333" b="1" spc="-7" dirty="0">
                <a:solidFill>
                  <a:srgbClr val="2E4E74"/>
                </a:solidFill>
                <a:latin typeface="Tahoma"/>
                <a:cs typeface="Tahoma"/>
              </a:rPr>
              <a:t>Project is </a:t>
            </a:r>
            <a:r>
              <a:rPr lang="tr-TR" sz="1333" b="1" spc="-7" dirty="0" err="1">
                <a:solidFill>
                  <a:srgbClr val="2E4E74"/>
                </a:solidFill>
                <a:latin typeface="Tahoma"/>
                <a:cs typeface="Tahoma"/>
              </a:rPr>
              <a:t>being</a:t>
            </a:r>
            <a:r>
              <a:rPr lang="tr-TR" sz="1333" b="1" spc="-7" dirty="0">
                <a:solidFill>
                  <a:srgbClr val="2E4E74"/>
                </a:solidFill>
                <a:latin typeface="Tahoma"/>
                <a:cs typeface="Tahoma"/>
              </a:rPr>
              <a:t> </a:t>
            </a:r>
            <a:r>
              <a:rPr lang="tr-TR" sz="1333" b="1" spc="-7" dirty="0" err="1">
                <a:solidFill>
                  <a:srgbClr val="2E4E74"/>
                </a:solidFill>
                <a:latin typeface="Tahoma"/>
                <a:cs typeface="Tahoma"/>
              </a:rPr>
              <a:t>implemented</a:t>
            </a:r>
            <a:r>
              <a:rPr lang="tr-TR" sz="1333" b="1" spc="-7" dirty="0">
                <a:solidFill>
                  <a:srgbClr val="2E4E74"/>
                </a:solidFill>
                <a:latin typeface="Tahoma"/>
                <a:cs typeface="Tahoma"/>
              </a:rPr>
              <a:t> in in </a:t>
            </a:r>
            <a:r>
              <a:rPr lang="tr-TR" sz="1333" b="1" spc="-7" dirty="0" err="1">
                <a:solidFill>
                  <a:srgbClr val="2E4E74"/>
                </a:solidFill>
                <a:latin typeface="Tahoma"/>
                <a:cs typeface="Tahoma"/>
              </a:rPr>
              <a:t>two</a:t>
            </a:r>
            <a:r>
              <a:rPr lang="tr-TR" sz="1333" b="1" spc="-7" dirty="0">
                <a:solidFill>
                  <a:srgbClr val="2E4E74"/>
                </a:solidFill>
                <a:latin typeface="Tahoma"/>
                <a:cs typeface="Tahoma"/>
              </a:rPr>
              <a:t> </a:t>
            </a:r>
            <a:r>
              <a:rPr lang="tr-TR" sz="1333" b="1" spc="-7" dirty="0" err="1">
                <a:solidFill>
                  <a:srgbClr val="2E4E74"/>
                </a:solidFill>
                <a:latin typeface="Tahoma"/>
                <a:cs typeface="Tahoma"/>
              </a:rPr>
              <a:t>separate</a:t>
            </a:r>
            <a:r>
              <a:rPr lang="tr-TR" sz="1333" b="1" spc="-7" dirty="0">
                <a:solidFill>
                  <a:srgbClr val="2E4E74"/>
                </a:solidFill>
                <a:latin typeface="Tahoma"/>
                <a:cs typeface="Tahoma"/>
              </a:rPr>
              <a:t> </a:t>
            </a:r>
            <a:r>
              <a:rPr lang="tr-TR" sz="1333" b="1" spc="-7" dirty="0" err="1">
                <a:solidFill>
                  <a:srgbClr val="2E4E74"/>
                </a:solidFill>
                <a:latin typeface="Tahoma"/>
                <a:cs typeface="Tahoma"/>
              </a:rPr>
              <a:t>basins</a:t>
            </a:r>
            <a:r>
              <a:rPr lang="tr-TR" sz="1333" b="1" spc="-7" dirty="0">
                <a:solidFill>
                  <a:srgbClr val="2E4E74"/>
                </a:solidFill>
                <a:latin typeface="Tahoma"/>
                <a:cs typeface="Tahoma"/>
              </a:rPr>
              <a:t>, </a:t>
            </a:r>
            <a:r>
              <a:rPr lang="tr-TR" sz="1333" b="1" spc="-7" dirty="0" err="1">
                <a:solidFill>
                  <a:srgbClr val="2E4E74"/>
                </a:solidFill>
                <a:latin typeface="Tahoma"/>
                <a:cs typeface="Tahoma"/>
              </a:rPr>
              <a:t>the</a:t>
            </a:r>
            <a:r>
              <a:rPr lang="tr-TR" sz="1333" b="1" spc="-7" dirty="0">
                <a:solidFill>
                  <a:srgbClr val="2E4E74"/>
                </a:solidFill>
                <a:latin typeface="Tahoma"/>
                <a:cs typeface="Tahoma"/>
              </a:rPr>
              <a:t> </a:t>
            </a:r>
            <a:r>
              <a:rPr lang="tr-TR" sz="1333" b="1" spc="-7" dirty="0" err="1">
                <a:solidFill>
                  <a:srgbClr val="2E4E74"/>
                </a:solidFill>
                <a:latin typeface="Tahoma"/>
                <a:cs typeface="Tahoma"/>
              </a:rPr>
              <a:t>Bolaman</a:t>
            </a:r>
            <a:r>
              <a:rPr lang="tr-TR" sz="1333" b="1" spc="-7" dirty="0">
                <a:solidFill>
                  <a:srgbClr val="2E4E74"/>
                </a:solidFill>
                <a:latin typeface="Tahoma"/>
                <a:cs typeface="Tahoma"/>
              </a:rPr>
              <a:t> </a:t>
            </a:r>
            <a:r>
              <a:rPr lang="tr-TR" sz="1333" b="1" spc="-7" dirty="0" err="1">
                <a:solidFill>
                  <a:srgbClr val="2E4E74"/>
                </a:solidFill>
                <a:latin typeface="Tahoma"/>
                <a:cs typeface="Tahoma"/>
              </a:rPr>
              <a:t>Stream</a:t>
            </a:r>
            <a:r>
              <a:rPr lang="tr-TR" sz="1333" b="1" spc="-7" dirty="0">
                <a:solidFill>
                  <a:srgbClr val="2E4E74"/>
                </a:solidFill>
                <a:latin typeface="Tahoma"/>
                <a:cs typeface="Tahoma"/>
              </a:rPr>
              <a:t> </a:t>
            </a:r>
            <a:r>
              <a:rPr lang="tr-TR" sz="1333" b="1" spc="-7" dirty="0" err="1">
                <a:solidFill>
                  <a:srgbClr val="2E4E74"/>
                </a:solidFill>
                <a:latin typeface="Tahoma"/>
                <a:cs typeface="Tahoma"/>
              </a:rPr>
              <a:t>Basin</a:t>
            </a:r>
            <a:r>
              <a:rPr lang="tr-TR" sz="1333" b="1" spc="-7" dirty="0">
                <a:solidFill>
                  <a:srgbClr val="2E4E74"/>
                </a:solidFill>
                <a:latin typeface="Tahoma"/>
                <a:cs typeface="Tahoma"/>
              </a:rPr>
              <a:t> </a:t>
            </a:r>
            <a:r>
              <a:rPr lang="tr-TR" sz="1333" b="1" spc="-7" dirty="0" err="1">
                <a:solidFill>
                  <a:srgbClr val="2E4E74"/>
                </a:solidFill>
                <a:latin typeface="Tahoma"/>
                <a:cs typeface="Tahoma"/>
              </a:rPr>
              <a:t>Rehabilitation</a:t>
            </a:r>
            <a:r>
              <a:rPr lang="tr-TR" sz="1333" b="1" spc="-7" dirty="0">
                <a:solidFill>
                  <a:srgbClr val="2E4E74"/>
                </a:solidFill>
                <a:latin typeface="Tahoma"/>
                <a:cs typeface="Tahoma"/>
              </a:rPr>
              <a:t> Project (Ordu, Tokat) </a:t>
            </a:r>
          </a:p>
          <a:p>
            <a:pPr algn="ctr">
              <a:spcBef>
                <a:spcPts val="363"/>
              </a:spcBef>
            </a:pPr>
            <a:r>
              <a:rPr lang="tr-TR" sz="1333" b="1" spc="-7" dirty="0" err="1">
                <a:solidFill>
                  <a:srgbClr val="2E4E74"/>
                </a:solidFill>
                <a:latin typeface="Tahoma"/>
                <a:cs typeface="Tahoma"/>
              </a:rPr>
              <a:t>and</a:t>
            </a:r>
            <a:r>
              <a:rPr lang="tr-TR" sz="1333" b="1" spc="-7" dirty="0">
                <a:solidFill>
                  <a:srgbClr val="2E4E74"/>
                </a:solidFill>
                <a:latin typeface="Tahoma"/>
                <a:cs typeface="Tahoma"/>
              </a:rPr>
              <a:t> </a:t>
            </a:r>
            <a:r>
              <a:rPr lang="tr-TR" sz="1333" b="1" spc="-7" dirty="0" err="1">
                <a:solidFill>
                  <a:srgbClr val="2E4E74"/>
                </a:solidFill>
                <a:latin typeface="Tahoma"/>
                <a:cs typeface="Tahoma"/>
              </a:rPr>
              <a:t>the</a:t>
            </a:r>
            <a:r>
              <a:rPr lang="tr-TR" sz="1333" b="1" spc="-7" dirty="0">
                <a:solidFill>
                  <a:srgbClr val="2E4E74"/>
                </a:solidFill>
                <a:latin typeface="Tahoma"/>
                <a:cs typeface="Tahoma"/>
              </a:rPr>
              <a:t> Çekerek </a:t>
            </a:r>
            <a:r>
              <a:rPr lang="tr-TR" sz="1333" b="1" spc="-7" dirty="0" err="1">
                <a:solidFill>
                  <a:srgbClr val="2E4E74"/>
                </a:solidFill>
                <a:latin typeface="Tahoma"/>
                <a:cs typeface="Tahoma"/>
              </a:rPr>
              <a:t>River</a:t>
            </a:r>
            <a:r>
              <a:rPr lang="tr-TR" sz="1333" b="1" spc="-7" dirty="0">
                <a:solidFill>
                  <a:srgbClr val="2E4E74"/>
                </a:solidFill>
                <a:latin typeface="Tahoma"/>
                <a:cs typeface="Tahoma"/>
              </a:rPr>
              <a:t> </a:t>
            </a:r>
            <a:r>
              <a:rPr lang="tr-TR" sz="1333" b="1" spc="-7" dirty="0" err="1">
                <a:solidFill>
                  <a:srgbClr val="2E4E74"/>
                </a:solidFill>
                <a:latin typeface="Tahoma"/>
                <a:cs typeface="Tahoma"/>
              </a:rPr>
              <a:t>Basin</a:t>
            </a:r>
            <a:r>
              <a:rPr lang="tr-TR" sz="1333" b="1" spc="-7" dirty="0">
                <a:solidFill>
                  <a:srgbClr val="2E4E74"/>
                </a:solidFill>
                <a:latin typeface="Tahoma"/>
                <a:cs typeface="Tahoma"/>
              </a:rPr>
              <a:t> </a:t>
            </a:r>
            <a:r>
              <a:rPr lang="tr-TR" sz="1333" b="1" spc="-7" dirty="0" err="1">
                <a:solidFill>
                  <a:srgbClr val="2E4E74"/>
                </a:solidFill>
                <a:latin typeface="Tahoma"/>
                <a:cs typeface="Tahoma"/>
              </a:rPr>
              <a:t>Rehabilitation</a:t>
            </a:r>
            <a:r>
              <a:rPr lang="tr-TR" sz="1333" b="1" spc="-7" dirty="0">
                <a:solidFill>
                  <a:srgbClr val="2E4E74"/>
                </a:solidFill>
                <a:latin typeface="Tahoma"/>
                <a:cs typeface="Tahoma"/>
              </a:rPr>
              <a:t> Project (Çorum, Sivas, Tokat, Yozgat)</a:t>
            </a:r>
            <a:endParaRPr sz="1333" dirty="0">
              <a:latin typeface="Tahoma"/>
              <a:cs typeface="Tahoma"/>
            </a:endParaRPr>
          </a:p>
        </p:txBody>
      </p:sp>
      <p:sp>
        <p:nvSpPr>
          <p:cNvPr id="15" name="Akış Çizelgesi: Öteki İşlem 14">
            <a:extLst>
              <a:ext uri="{FF2B5EF4-FFF2-40B4-BE49-F238E27FC236}">
                <a16:creationId xmlns:a16="http://schemas.microsoft.com/office/drawing/2014/main" id="{BDA73E77-990F-4058-BE98-B4E5305D14BA}"/>
              </a:ext>
            </a:extLst>
          </p:cNvPr>
          <p:cNvSpPr/>
          <p:nvPr/>
        </p:nvSpPr>
        <p:spPr>
          <a:xfrm>
            <a:off x="5493200" y="2768600"/>
            <a:ext cx="4920801" cy="374571"/>
          </a:xfrm>
          <a:prstGeom prst="flowChartAlternateProcess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tr-TR" sz="1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4667127" y="2193744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0510" indent="-190510">
              <a:buFont typeface="Arial" panose="020B0604020202020204" pitchFamily="34" charset="0"/>
              <a:buChar char="•"/>
            </a:pPr>
            <a:endParaRPr lang="tr-TR" sz="1200" dirty="0"/>
          </a:p>
        </p:txBody>
      </p:sp>
      <p:sp>
        <p:nvSpPr>
          <p:cNvPr id="17" name="Dikdörtgen 16"/>
          <p:cNvSpPr/>
          <p:nvPr/>
        </p:nvSpPr>
        <p:spPr>
          <a:xfrm>
            <a:off x="5842000" y="2839649"/>
            <a:ext cx="4165600" cy="2512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b="1" dirty="0" err="1"/>
              <a:t>Some</a:t>
            </a:r>
            <a:r>
              <a:rPr lang="tr-TR" sz="1200" b="1" dirty="0"/>
              <a:t> </a:t>
            </a:r>
            <a:r>
              <a:rPr lang="tr-TR" sz="1200" b="1" dirty="0" err="1"/>
              <a:t>Examples</a:t>
            </a:r>
            <a:r>
              <a:rPr lang="tr-TR" sz="1200" b="1" dirty="0"/>
              <a:t> of </a:t>
            </a:r>
            <a:r>
              <a:rPr lang="tr-TR" sz="1200" b="1" dirty="0" err="1"/>
              <a:t>Support</a:t>
            </a:r>
            <a:r>
              <a:rPr lang="tr-TR" sz="1200" b="1" dirty="0"/>
              <a:t> </a:t>
            </a:r>
            <a:r>
              <a:rPr lang="tr-TR" sz="1200" b="1" dirty="0" err="1"/>
              <a:t>Schemes</a:t>
            </a:r>
            <a:r>
              <a:rPr lang="tr-TR" sz="1200" b="1" dirty="0"/>
              <a:t>:</a:t>
            </a:r>
            <a:r>
              <a:rPr lang="tr-TR" sz="1200" dirty="0"/>
              <a:t> </a:t>
            </a:r>
          </a:p>
          <a:p>
            <a:endParaRPr lang="tr-TR" sz="1200" dirty="0"/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en-US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Efforts to Combat Bee Diseases</a:t>
            </a:r>
            <a:endParaRPr lang="tr-TR" sz="1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en-US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Establishment of Kiwi Orchard</a:t>
            </a:r>
            <a:endParaRPr lang="tr-TR" sz="1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en-US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Ruminant Livestock Development Project</a:t>
            </a:r>
            <a:endParaRPr lang="tr-TR" sz="1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en-US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Procurement of Machinery and Equipment </a:t>
            </a:r>
            <a:endParaRPr lang="tr-TR" sz="1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en-US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Cattle Breeding Development Project</a:t>
            </a:r>
            <a:endParaRPr lang="tr-TR" sz="1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en-US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Pasture/Highland Improvement and Management Works</a:t>
            </a:r>
            <a:endParaRPr lang="tr-TR" sz="1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en-US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Milking Machine</a:t>
            </a:r>
            <a:endParaRPr lang="tr-TR" sz="1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10" indent="-190510">
              <a:buFont typeface="Arial" panose="020B0604020202020204" pitchFamily="34" charset="0"/>
              <a:buChar char="•"/>
            </a:pPr>
            <a:r>
              <a:rPr lang="en-US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Seed Distribution</a:t>
            </a:r>
            <a:endParaRPr lang="tr-TR" sz="1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10" indent="-190510">
              <a:buFont typeface="Arial" panose="020B0604020202020204" pitchFamily="34" charset="0"/>
              <a:buChar char="•"/>
            </a:pPr>
            <a:endParaRPr lang="tr-TR" sz="1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785" y="1305952"/>
            <a:ext cx="2346754" cy="1039459"/>
          </a:xfrm>
          <a:prstGeom prst="rect">
            <a:avLst/>
          </a:prstGeom>
        </p:spPr>
      </p:pic>
      <p:graphicFrame>
        <p:nvGraphicFramePr>
          <p:cNvPr id="10" name="Tablo 9"/>
          <p:cNvGraphicFramePr>
            <a:graphicFrameLocks noGrp="1"/>
          </p:cNvGraphicFramePr>
          <p:nvPr>
            <p:extLst/>
          </p:nvPr>
        </p:nvGraphicFramePr>
        <p:xfrm>
          <a:off x="863600" y="4606499"/>
          <a:ext cx="3141411" cy="6903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1036">
                  <a:extLst>
                    <a:ext uri="{9D8B030D-6E8A-4147-A177-3AD203B41FA5}">
                      <a16:colId xmlns:a16="http://schemas.microsoft.com/office/drawing/2014/main" val="3204764740"/>
                    </a:ext>
                  </a:extLst>
                </a:gridCol>
                <a:gridCol w="1150375">
                  <a:extLst>
                    <a:ext uri="{9D8B030D-6E8A-4147-A177-3AD203B41FA5}">
                      <a16:colId xmlns:a16="http://schemas.microsoft.com/office/drawing/2014/main" val="2457005668"/>
                    </a:ext>
                  </a:extLst>
                </a:gridCol>
              </a:tblGrid>
              <a:tr h="31192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u="none" strike="noStrike" dirty="0" err="1">
                          <a:effectLst/>
                          <a:latin typeface="Times,"/>
                        </a:rPr>
                        <a:t>Beneficiary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,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u="none" strike="noStrike" dirty="0" err="1">
                          <a:effectLst/>
                          <a:latin typeface="Times,"/>
                        </a:rPr>
                        <a:t>Support</a:t>
                      </a:r>
                      <a:r>
                        <a:rPr lang="tr-TR" sz="1200" b="1" u="none" strike="noStrike" dirty="0">
                          <a:effectLst/>
                          <a:latin typeface="Times,"/>
                        </a:rPr>
                        <a:t> %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Times,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421883"/>
                  </a:ext>
                </a:extLst>
              </a:tr>
              <a:tr h="18923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err="1">
                          <a:effectLst/>
                          <a:latin typeface="Times,"/>
                        </a:rPr>
                        <a:t>Individual</a:t>
                      </a:r>
                      <a:r>
                        <a:rPr lang="tr-TR" sz="1200" u="none" strike="noStrike" dirty="0">
                          <a:effectLst/>
                          <a:latin typeface="Times,"/>
                        </a:rPr>
                        <a:t> </a:t>
                      </a:r>
                      <a:r>
                        <a:rPr lang="tr-TR" sz="1200" u="none" strike="noStrike" dirty="0" err="1" smtClean="0">
                          <a:effectLst/>
                          <a:latin typeface="Times,"/>
                        </a:rPr>
                        <a:t>Grants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,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  <a:latin typeface="Times,"/>
                        </a:rPr>
                        <a:t>70%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,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689836"/>
                  </a:ext>
                </a:extLst>
              </a:tr>
              <a:tr h="18923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err="1" smtClean="0">
                          <a:effectLst/>
                          <a:latin typeface="Times,"/>
                        </a:rPr>
                        <a:t>Demonstrations</a:t>
                      </a:r>
                      <a:r>
                        <a:rPr lang="tr-TR" sz="1200" u="none" strike="noStrike" dirty="0" smtClean="0">
                          <a:effectLst/>
                          <a:latin typeface="Times,"/>
                        </a:rPr>
                        <a:t> 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,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  <a:latin typeface="Times,"/>
                        </a:rPr>
                        <a:t>100%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Times,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262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03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96091" y="1418886"/>
            <a:ext cx="117186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r-TR" b="1" dirty="0"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endParaRPr lang="en-US" b="1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578479" y="1596837"/>
            <a:ext cx="557696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400" b="1" dirty="0" err="1">
                <a:cs typeface="Times New Roman" panose="02020603050405020304" pitchFamily="18" charset="0"/>
              </a:rPr>
              <a:t>Türkiye</a:t>
            </a:r>
            <a:r>
              <a:rPr lang="en-US" sz="2400" b="1" dirty="0">
                <a:cs typeface="Times New Roman" panose="02020603050405020304" pitchFamily="18" charset="0"/>
              </a:rPr>
              <a:t> has a wide range of experience in agricultural and rural development activities and supports spanning many years.</a:t>
            </a:r>
            <a:endParaRPr lang="tr-TR" sz="2400" b="1" dirty="0">
              <a:cs typeface="Times New Roman" panose="02020603050405020304" pitchFamily="18" charset="0"/>
            </a:endParaRPr>
          </a:p>
          <a:p>
            <a:pPr algn="just"/>
            <a:endParaRPr lang="tr-TR" sz="2400" b="1" dirty="0">
              <a:cs typeface="Times New Roman" panose="02020603050405020304" pitchFamily="18" charset="0"/>
            </a:endParaRPr>
          </a:p>
          <a:p>
            <a:pPr algn="just"/>
            <a:endParaRPr lang="tr-TR" sz="2400" b="1" dirty="0"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400" b="1" dirty="0">
                <a:cs typeface="Times New Roman" panose="02020603050405020304" pitchFamily="18" charset="0"/>
              </a:rPr>
              <a:t>There are a wide range of supports carried out with national and international resources</a:t>
            </a:r>
            <a:r>
              <a:rPr lang="tr-TR" sz="2400" b="1" dirty="0">
                <a:cs typeface="Times New Roman" panose="02020603050405020304" pitchFamily="18" charset="0"/>
              </a:rPr>
              <a:t>.</a:t>
            </a:r>
          </a:p>
          <a:p>
            <a:pPr algn="just"/>
            <a:endParaRPr lang="tr-TR" sz="2400" b="1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035" y="1603552"/>
            <a:ext cx="4922898" cy="1756291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036" y="3928533"/>
            <a:ext cx="4922898" cy="201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5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" y="102921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altLang="tr-TR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D1850EC2-F5F8-4B26-BFA8-61F99167D9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676"/>
          <a:stretch/>
        </p:blipFill>
        <p:spPr>
          <a:xfrm>
            <a:off x="972353" y="2820871"/>
            <a:ext cx="2989380" cy="2856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8151B948-FF89-4007-B55C-41696662AE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733" y="2820871"/>
            <a:ext cx="3206244" cy="2856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340B2B3D-0208-46B7-9A2D-02AF853DFC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0095" y="2793429"/>
            <a:ext cx="3676791" cy="2856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22475" y="1243747"/>
            <a:ext cx="10430935" cy="17235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tr-TR" altLang="tr-T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IRRIGATION </a:t>
            </a:r>
          </a:p>
          <a:p>
            <a:pPr defTabSz="1219170"/>
            <a:r>
              <a:rPr lang="tr-TR" altLang="tr-TR" sz="2800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r>
              <a:rPr lang="tr-TR" altLang="tr-TR" sz="28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altLang="tr-TR" sz="2800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tr-TR" altLang="tr-TR" sz="28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800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Conducted</a:t>
            </a:r>
            <a:r>
              <a:rPr lang="tr-TR" altLang="tr-TR" sz="28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tr-TR" altLang="tr-TR" sz="2800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altLang="tr-TR" sz="28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800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conduct</a:t>
            </a:r>
            <a:r>
              <a:rPr lang="tr-TR" altLang="tr-TR" sz="28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800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altLang="tr-TR" sz="28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800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</a:t>
            </a:r>
            <a:r>
              <a:rPr lang="tr-TR" altLang="tr-TR" sz="28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800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studies</a:t>
            </a:r>
            <a:r>
              <a:rPr lang="tr-TR" altLang="tr-TR" sz="28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tr-TR" altLang="tr-TR" sz="2800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altLang="tr-TR" sz="28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800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dissemination</a:t>
            </a:r>
            <a:r>
              <a:rPr lang="tr-TR" altLang="tr-TR" sz="28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modern on-</a:t>
            </a:r>
            <a:r>
              <a:rPr lang="tr-TR" altLang="tr-TR" sz="2800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farm</a:t>
            </a:r>
            <a:r>
              <a:rPr lang="tr-TR" altLang="tr-TR" sz="28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800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pressurized</a:t>
            </a:r>
            <a:r>
              <a:rPr lang="tr-TR" altLang="tr-TR" sz="28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800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irrigation</a:t>
            </a:r>
            <a:r>
              <a:rPr lang="tr-TR" altLang="tr-TR" sz="28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800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r>
              <a:rPr lang="tr-TR" altLang="tr-TR" sz="28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800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tr-TR" altLang="tr-TR" sz="28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800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tr-TR" altLang="tr-TR" sz="28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800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</a:t>
            </a:r>
            <a:r>
              <a:rPr lang="tr-TR" altLang="tr-TR" sz="28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800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r>
              <a:rPr lang="tr-TR" altLang="tr-TR" sz="28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86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42260" y="2433269"/>
            <a:ext cx="11281145" cy="329834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just"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tr-TR" sz="2400" dirty="0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Modern </a:t>
            </a:r>
            <a:r>
              <a:rPr lang="tr-TR" altLang="tr-TR" sz="2400" dirty="0" err="1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pressurized</a:t>
            </a:r>
            <a:r>
              <a:rPr lang="tr-TR" altLang="tr-TR" sz="2400" dirty="0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tr-TR" altLang="tr-TR" sz="2400" dirty="0" err="1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irrigation</a:t>
            </a:r>
            <a:r>
              <a:rPr lang="tr-TR" altLang="tr-TR" sz="2400" dirty="0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tr-TR" altLang="tr-TR" sz="2400" dirty="0" err="1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systems</a:t>
            </a:r>
            <a:r>
              <a:rPr lang="tr-TR" altLang="tr-TR" sz="2400" dirty="0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tr-TR" altLang="tr-TR" sz="2400" dirty="0" err="1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that</a:t>
            </a:r>
            <a:r>
              <a:rPr lang="tr-TR" altLang="tr-TR" sz="2400" dirty="0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tr-TR" altLang="tr-TR" sz="2400" dirty="0" err="1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provide</a:t>
            </a:r>
            <a:r>
              <a:rPr lang="tr-TR" altLang="tr-TR" sz="2400" dirty="0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tr-TR" altLang="tr-TR" sz="2400" dirty="0" err="1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water</a:t>
            </a:r>
            <a:r>
              <a:rPr lang="tr-TR" altLang="tr-TR" sz="2400" dirty="0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tr-TR" altLang="tr-TR" sz="2400" dirty="0" err="1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savings</a:t>
            </a:r>
            <a:r>
              <a:rPr lang="tr-TR" altLang="tr-TR" sz="2400" dirty="0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 in </a:t>
            </a:r>
            <a:r>
              <a:rPr lang="tr-TR" altLang="tr-TR" sz="2400" dirty="0" err="1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agriculture</a:t>
            </a:r>
            <a:r>
              <a:rPr lang="tr-TR" altLang="tr-TR" sz="2400" dirty="0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tr-TR" altLang="tr-TR" sz="2400" dirty="0" err="1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have</a:t>
            </a:r>
            <a:r>
              <a:rPr lang="tr-TR" altLang="tr-TR" sz="2400" dirty="0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tr-TR" altLang="tr-TR" sz="2400" dirty="0" err="1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been</a:t>
            </a:r>
            <a:r>
              <a:rPr lang="tr-TR" altLang="tr-TR" sz="2400" dirty="0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tr-TR" altLang="tr-TR" sz="2400" dirty="0" err="1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given</a:t>
            </a:r>
            <a:r>
              <a:rPr lang="tr-TR" altLang="tr-TR" sz="2400" dirty="0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 a 50% </a:t>
            </a:r>
            <a:r>
              <a:rPr lang="tr-TR" altLang="tr-TR" sz="2400" dirty="0" err="1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grant</a:t>
            </a:r>
            <a:r>
              <a:rPr lang="tr-TR" altLang="tr-TR" sz="2400" dirty="0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tr-TR" altLang="tr-TR" sz="2400" dirty="0" err="1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support</a:t>
            </a:r>
            <a:r>
              <a:rPr lang="tr-TR" altLang="tr-TR" sz="2400" dirty="0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 since 2007. </a:t>
            </a:r>
          </a:p>
          <a:p>
            <a:pPr marL="0" indent="0" algn="just"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tr-TR" altLang="tr-TR" sz="2400" dirty="0">
              <a:solidFill>
                <a:srgbClr val="1F1F1F"/>
              </a:solidFill>
              <a:latin typeface="+mn-lt"/>
              <a:cs typeface="Times New Roman" panose="02020603050405020304" pitchFamily="18" charset="0"/>
            </a:endParaRPr>
          </a:p>
          <a:p>
            <a:pPr algn="just"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tr-TR" sz="2400" dirty="0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As of </a:t>
            </a:r>
            <a:r>
              <a:rPr lang="tr-TR" altLang="tr-TR" sz="2400" dirty="0" err="1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the</a:t>
            </a:r>
            <a:r>
              <a:rPr lang="tr-TR" altLang="tr-TR" sz="2400" dirty="0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tr-TR" altLang="tr-TR" sz="2400" dirty="0" err="1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end</a:t>
            </a:r>
            <a:r>
              <a:rPr lang="tr-TR" altLang="tr-TR" sz="2400" dirty="0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 of 2007/2024, </a:t>
            </a:r>
            <a:r>
              <a:rPr lang="tr-TR" altLang="tr-TR" sz="2400" dirty="0" err="1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the</a:t>
            </a:r>
            <a:r>
              <a:rPr lang="tr-TR" altLang="tr-TR" sz="2400" dirty="0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tr-TR" altLang="tr-TR" sz="2400" dirty="0" err="1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basis</a:t>
            </a:r>
            <a:r>
              <a:rPr lang="tr-TR" altLang="tr-TR" sz="2400" dirty="0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tr-TR" altLang="tr-TR" sz="2400" dirty="0" err="1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for</a:t>
            </a:r>
            <a:r>
              <a:rPr lang="tr-TR" altLang="tr-TR" sz="2400" dirty="0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tr-TR" altLang="tr-TR" sz="2400" dirty="0" err="1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the</a:t>
            </a:r>
            <a:r>
              <a:rPr lang="tr-TR" altLang="tr-TR" sz="2400" dirty="0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tr-TR" altLang="tr-TR" sz="2400" dirty="0" err="1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grant</a:t>
            </a:r>
            <a:r>
              <a:rPr lang="tr-TR" altLang="tr-TR" sz="2400" dirty="0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 is; </a:t>
            </a:r>
          </a:p>
          <a:p>
            <a:pPr marL="0" indent="0" algn="just"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tr-TR" altLang="tr-TR" sz="2400" dirty="0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   </a:t>
            </a:r>
            <a:r>
              <a:rPr lang="tr-TR" altLang="tr-TR" sz="2400" dirty="0" err="1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Number</a:t>
            </a:r>
            <a:r>
              <a:rPr lang="tr-TR" altLang="tr-TR" sz="2400" dirty="0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 of </a:t>
            </a:r>
            <a:r>
              <a:rPr lang="tr-TR" altLang="tr-TR" sz="2400" dirty="0" err="1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projects</a:t>
            </a:r>
            <a:r>
              <a:rPr lang="tr-TR" altLang="tr-TR" sz="2400" dirty="0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 (</a:t>
            </a:r>
            <a:r>
              <a:rPr lang="tr-TR" altLang="tr-TR" sz="2400" dirty="0" err="1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number</a:t>
            </a:r>
            <a:r>
              <a:rPr lang="tr-TR" altLang="tr-TR" sz="2400" dirty="0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): </a:t>
            </a:r>
            <a:r>
              <a:rPr lang="tr-TR" altLang="tr-TR" sz="2400" dirty="0" smtClean="0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57296 </a:t>
            </a:r>
            <a:endParaRPr lang="tr-TR" altLang="tr-TR" sz="2400" dirty="0">
              <a:solidFill>
                <a:srgbClr val="1F1F1F"/>
              </a:solidFill>
              <a:latin typeface="+mn-lt"/>
              <a:cs typeface="Times New Roman" panose="02020603050405020304" pitchFamily="18" charset="0"/>
            </a:endParaRPr>
          </a:p>
          <a:p>
            <a:pPr marL="0" indent="0" algn="just"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tr-TR" altLang="tr-TR" sz="2400" dirty="0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   </a:t>
            </a:r>
            <a:r>
              <a:rPr lang="tr-TR" altLang="tr-TR" sz="2400" dirty="0" err="1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Area</a:t>
            </a:r>
            <a:r>
              <a:rPr lang="tr-TR" altLang="tr-TR" sz="2400" dirty="0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 (</a:t>
            </a:r>
            <a:r>
              <a:rPr lang="tr-TR" altLang="tr-TR" sz="2400" dirty="0" err="1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million</a:t>
            </a:r>
            <a:r>
              <a:rPr lang="tr-TR" altLang="tr-TR" sz="2400" dirty="0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tr-TR" altLang="tr-TR" sz="2400" dirty="0" err="1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acres</a:t>
            </a:r>
            <a:r>
              <a:rPr lang="tr-TR" altLang="tr-TR" sz="2400" dirty="0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): 5.4 </a:t>
            </a:r>
          </a:p>
          <a:p>
            <a:pPr marL="0" indent="0" algn="just"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tr-TR" altLang="tr-TR" sz="2400" dirty="0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   Grant </a:t>
            </a:r>
            <a:r>
              <a:rPr lang="tr-TR" altLang="tr-TR" sz="2400" dirty="0" err="1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payment</a:t>
            </a:r>
            <a:r>
              <a:rPr lang="tr-TR" altLang="tr-TR" sz="2400" dirty="0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 (</a:t>
            </a:r>
            <a:r>
              <a:rPr lang="tr-TR" altLang="tr-TR" sz="2400" dirty="0" err="1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Billion</a:t>
            </a:r>
            <a:r>
              <a:rPr lang="tr-TR" altLang="tr-TR" sz="2400" dirty="0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 TL): </a:t>
            </a:r>
            <a:r>
              <a:rPr lang="tr-TR" altLang="tr-TR" sz="2400" dirty="0" smtClean="0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10,5</a:t>
            </a:r>
            <a:endParaRPr lang="tr-TR" altLang="tr-TR" sz="2400" dirty="0">
              <a:solidFill>
                <a:srgbClr val="1F1F1F"/>
              </a:solidFill>
              <a:latin typeface="+mn-lt"/>
              <a:cs typeface="Times New Roman" panose="02020603050405020304" pitchFamily="18" charset="0"/>
            </a:endParaRPr>
          </a:p>
          <a:p>
            <a:pPr marL="0" indent="0" algn="just"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tr-TR" altLang="tr-TR" sz="2400" dirty="0">
              <a:solidFill>
                <a:srgbClr val="1F1F1F"/>
              </a:solidFill>
              <a:latin typeface="+mn-lt"/>
              <a:cs typeface="Times New Roman" panose="02020603050405020304" pitchFamily="18" charset="0"/>
            </a:endParaRPr>
          </a:p>
          <a:p>
            <a:pPr algn="just"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tr-TR" sz="2400" dirty="0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As of 2025, </a:t>
            </a:r>
            <a:r>
              <a:rPr lang="tr-TR" altLang="tr-TR" sz="2400" dirty="0" err="1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the</a:t>
            </a:r>
            <a:r>
              <a:rPr lang="tr-TR" altLang="tr-TR" sz="2400" dirty="0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tr-TR" altLang="tr-TR" sz="2400" dirty="0" err="1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project</a:t>
            </a:r>
            <a:r>
              <a:rPr lang="tr-TR" altLang="tr-TR" sz="2400" dirty="0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tr-TR" altLang="tr-TR" sz="2400" dirty="0" err="1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upper</a:t>
            </a:r>
            <a:r>
              <a:rPr lang="tr-TR" altLang="tr-TR" sz="2400" dirty="0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 limit has </a:t>
            </a:r>
            <a:r>
              <a:rPr lang="tr-TR" altLang="tr-TR" sz="2400" dirty="0" err="1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been</a:t>
            </a:r>
            <a:r>
              <a:rPr lang="tr-TR" altLang="tr-TR" sz="2400" dirty="0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tr-TR" altLang="tr-TR" sz="2400" dirty="0" err="1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increased</a:t>
            </a:r>
            <a:r>
              <a:rPr lang="tr-TR" altLang="tr-TR" sz="2400" dirty="0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tr-TR" altLang="tr-TR" sz="2400" dirty="0" err="1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from</a:t>
            </a:r>
            <a:r>
              <a:rPr lang="tr-TR" altLang="tr-TR" sz="2400" dirty="0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 3 </a:t>
            </a:r>
            <a:r>
              <a:rPr lang="tr-TR" altLang="tr-TR" sz="2400" dirty="0" err="1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million</a:t>
            </a:r>
            <a:r>
              <a:rPr lang="tr-TR" altLang="tr-TR" sz="2400" dirty="0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 TL </a:t>
            </a:r>
            <a:r>
              <a:rPr lang="tr-TR" altLang="tr-TR" sz="2400" dirty="0" err="1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to</a:t>
            </a:r>
            <a:r>
              <a:rPr lang="tr-TR" altLang="tr-TR" sz="2400" dirty="0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 10 </a:t>
            </a:r>
            <a:r>
              <a:rPr lang="tr-TR" altLang="tr-TR" sz="2400" dirty="0" err="1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million</a:t>
            </a:r>
            <a:r>
              <a:rPr lang="tr-TR" altLang="tr-TR" sz="2400" dirty="0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 TL</a:t>
            </a:r>
            <a:r>
              <a:rPr lang="tr-TR" altLang="tr-TR" sz="2400" dirty="0"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24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69EE-D6CE-9041-B6DA-BBD4388C22FF}" type="slidenum">
              <a:rPr lang="tr-TR" smtClean="0"/>
              <a:pPr/>
              <a:t>22</a:t>
            </a:fld>
            <a:endParaRPr lang="tr-TR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48266" y="1592624"/>
            <a:ext cx="10082591" cy="40524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Investment</a:t>
            </a:r>
            <a:r>
              <a:rPr lang="tr-TR" altLang="tr-TR" sz="2800" b="1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800" b="1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r>
              <a:rPr lang="tr-TR" altLang="tr-TR" sz="2800" b="1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800" b="1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</a:t>
            </a:r>
            <a:r>
              <a:rPr lang="tr-TR" altLang="tr-TR" sz="2800" b="1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800" b="1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altLang="tr-TR" sz="2800" b="1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800" b="1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scope</a:t>
            </a:r>
            <a:r>
              <a:rPr lang="tr-TR" altLang="tr-TR" sz="2800" b="1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altLang="tr-TR" sz="2800" b="1" dirty="0" err="1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</a:t>
            </a:r>
            <a:r>
              <a:rPr lang="tr-TR" altLang="tr-TR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alt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948266" y="2186880"/>
            <a:ext cx="9472781" cy="342145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altLang="tr-TR" dirty="0" err="1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In-field</a:t>
            </a:r>
            <a:r>
              <a:rPr lang="tr-TR" altLang="tr-TR" dirty="0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tr-TR" altLang="tr-TR" dirty="0" err="1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drip</a:t>
            </a:r>
            <a:r>
              <a:rPr lang="tr-TR" altLang="tr-TR" dirty="0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tr-TR" altLang="tr-TR" dirty="0" err="1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irrigation</a:t>
            </a:r>
            <a:r>
              <a:rPr lang="tr-TR" altLang="tr-TR" dirty="0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tr-TR" altLang="tr-TR" dirty="0" err="1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system</a:t>
            </a:r>
            <a:r>
              <a:rPr lang="tr-TR" altLang="tr-TR" dirty="0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  <a:p>
            <a:pPr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altLang="tr-TR" dirty="0" err="1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In-field</a:t>
            </a:r>
            <a:r>
              <a:rPr lang="tr-TR" altLang="tr-TR" dirty="0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tr-TR" altLang="tr-TR" dirty="0" err="1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sprinkler</a:t>
            </a:r>
            <a:r>
              <a:rPr lang="tr-TR" altLang="tr-TR" dirty="0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tr-TR" altLang="tr-TR" dirty="0" err="1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irrigation</a:t>
            </a:r>
            <a:r>
              <a:rPr lang="tr-TR" altLang="tr-TR" dirty="0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tr-TR" altLang="tr-TR" dirty="0" err="1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system</a:t>
            </a:r>
            <a:r>
              <a:rPr lang="tr-TR" altLang="tr-TR" dirty="0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  <a:p>
            <a:pPr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altLang="tr-TR" dirty="0" err="1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In-field</a:t>
            </a:r>
            <a:r>
              <a:rPr lang="tr-TR" altLang="tr-TR" dirty="0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tr-TR" altLang="tr-TR" dirty="0" err="1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micro</a:t>
            </a:r>
            <a:r>
              <a:rPr lang="tr-TR" altLang="tr-TR" dirty="0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tr-TR" altLang="tr-TR" dirty="0" err="1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sprinkler</a:t>
            </a:r>
            <a:r>
              <a:rPr lang="tr-TR" altLang="tr-TR" dirty="0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tr-TR" altLang="tr-TR" dirty="0" err="1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irrigation</a:t>
            </a:r>
            <a:r>
              <a:rPr lang="tr-TR" altLang="tr-TR" dirty="0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tr-TR" altLang="tr-TR" dirty="0" err="1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system</a:t>
            </a:r>
            <a:r>
              <a:rPr lang="tr-TR" altLang="tr-TR" dirty="0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  <a:p>
            <a:pPr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altLang="tr-TR" dirty="0" err="1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In-field</a:t>
            </a:r>
            <a:r>
              <a:rPr lang="tr-TR" altLang="tr-TR" dirty="0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tr-TR" altLang="tr-TR" dirty="0" err="1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subsurface</a:t>
            </a:r>
            <a:r>
              <a:rPr lang="tr-TR" altLang="tr-TR" dirty="0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tr-TR" altLang="tr-TR" dirty="0" err="1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drip</a:t>
            </a:r>
            <a:r>
              <a:rPr lang="tr-TR" altLang="tr-TR" dirty="0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tr-TR" altLang="tr-TR" dirty="0" err="1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irrigation</a:t>
            </a:r>
            <a:r>
              <a:rPr lang="tr-TR" altLang="tr-TR" dirty="0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tr-TR" altLang="tr-TR" dirty="0" err="1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system</a:t>
            </a:r>
            <a:r>
              <a:rPr lang="tr-TR" altLang="tr-TR" dirty="0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  <a:p>
            <a:pPr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altLang="tr-TR" dirty="0" err="1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Linear</a:t>
            </a:r>
            <a:r>
              <a:rPr lang="tr-TR" altLang="tr-TR" dirty="0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tr-TR" altLang="tr-TR" dirty="0" err="1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or</a:t>
            </a:r>
            <a:r>
              <a:rPr lang="tr-TR" altLang="tr-TR" dirty="0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 Center Pivot </a:t>
            </a:r>
            <a:r>
              <a:rPr lang="tr-TR" altLang="tr-TR" dirty="0" err="1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irrigation</a:t>
            </a:r>
            <a:r>
              <a:rPr lang="tr-TR" altLang="tr-TR" dirty="0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tr-TR" altLang="tr-TR" dirty="0" err="1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system</a:t>
            </a:r>
            <a:r>
              <a:rPr lang="tr-TR" altLang="tr-TR" dirty="0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  <a:p>
            <a:pPr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altLang="tr-TR" dirty="0" err="1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Drum</a:t>
            </a:r>
            <a:r>
              <a:rPr lang="tr-TR" altLang="tr-TR" dirty="0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tr-TR" altLang="tr-TR" dirty="0" err="1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irrigation</a:t>
            </a:r>
            <a:r>
              <a:rPr lang="tr-TR" altLang="tr-TR" dirty="0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tr-TR" altLang="tr-TR" dirty="0" err="1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system</a:t>
            </a:r>
            <a:r>
              <a:rPr lang="tr-TR" altLang="tr-TR" dirty="0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  <a:p>
            <a:pPr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altLang="tr-TR" dirty="0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Solar-</a:t>
            </a:r>
            <a:r>
              <a:rPr lang="tr-TR" altLang="tr-TR" dirty="0" err="1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powered</a:t>
            </a:r>
            <a:r>
              <a:rPr lang="tr-TR" altLang="tr-TR" dirty="0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tr-TR" altLang="tr-TR" dirty="0" err="1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irrigation</a:t>
            </a:r>
            <a:r>
              <a:rPr lang="tr-TR" altLang="tr-TR" dirty="0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tr-TR" altLang="tr-TR" dirty="0" err="1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system</a:t>
            </a:r>
            <a:r>
              <a:rPr lang="tr-TR" altLang="tr-TR" dirty="0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  <a:p>
            <a:pPr defTabSz="121917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altLang="tr-TR" dirty="0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Smart </a:t>
            </a:r>
            <a:r>
              <a:rPr lang="tr-TR" altLang="tr-TR" dirty="0" err="1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irrigation</a:t>
            </a:r>
            <a:r>
              <a:rPr lang="tr-TR" altLang="tr-TR" dirty="0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tr-TR" altLang="tr-TR" dirty="0" err="1">
                <a:solidFill>
                  <a:srgbClr val="1F1F1F"/>
                </a:solidFill>
                <a:latin typeface="+mn-lt"/>
                <a:cs typeface="Times New Roman" panose="02020603050405020304" pitchFamily="18" charset="0"/>
              </a:rPr>
              <a:t>system</a:t>
            </a:r>
            <a:r>
              <a:rPr lang="tr-TR" altLang="tr-TR" dirty="0"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308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34160" y="4124960"/>
            <a:ext cx="9144000" cy="990600"/>
          </a:xfrm>
        </p:spPr>
        <p:txBody>
          <a:bodyPr/>
          <a:lstStyle/>
          <a:p>
            <a:r>
              <a:rPr lang="tr-TR" dirty="0"/>
              <a:t>KIND REGARDS</a:t>
            </a:r>
          </a:p>
        </p:txBody>
      </p:sp>
    </p:spTree>
    <p:extLst>
      <p:ext uri="{BB962C8B-B14F-4D97-AF65-F5344CB8AC3E}">
        <p14:creationId xmlns:p14="http://schemas.microsoft.com/office/powerpoint/2010/main" val="27659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7">
            <a:extLst>
              <a:ext uri="{FF2B5EF4-FFF2-40B4-BE49-F238E27FC236}">
                <a16:creationId xmlns:a16="http://schemas.microsoft.com/office/drawing/2014/main" id="{AC669F1C-D308-4587-A8FE-01DBC8E6B9FE}"/>
              </a:ext>
            </a:extLst>
          </p:cNvPr>
          <p:cNvSpPr txBox="1"/>
          <p:nvPr/>
        </p:nvSpPr>
        <p:spPr>
          <a:xfrm>
            <a:off x="1247913" y="1398630"/>
            <a:ext cx="9696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r-TR" sz="3600" b="1" dirty="0" err="1">
                <a:solidFill>
                  <a:srgbClr val="0070C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Agricultural</a:t>
            </a:r>
            <a:r>
              <a:rPr lang="tr-TR" sz="3600" b="1" dirty="0">
                <a:solidFill>
                  <a:srgbClr val="0070C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3600" b="1" dirty="0" err="1">
                <a:solidFill>
                  <a:srgbClr val="0070C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Support</a:t>
            </a:r>
            <a:r>
              <a:rPr lang="tr-TR" sz="3600" b="1" dirty="0">
                <a:solidFill>
                  <a:srgbClr val="0070C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Programs</a:t>
            </a:r>
            <a:endParaRPr kumimoji="0" lang="tr-TR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2" name="Diyagram 21">
            <a:extLst>
              <a:ext uri="{FF2B5EF4-FFF2-40B4-BE49-F238E27FC236}">
                <a16:creationId xmlns:a16="http://schemas.microsoft.com/office/drawing/2014/main" id="{D597EDC7-9A53-4631-8738-2EE0A3251F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3188453"/>
              </p:ext>
            </p:extLst>
          </p:nvPr>
        </p:nvGraphicFramePr>
        <p:xfrm>
          <a:off x="1276626" y="1858618"/>
          <a:ext cx="9696174" cy="4542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Metin kutusu 22">
            <a:extLst>
              <a:ext uri="{FF2B5EF4-FFF2-40B4-BE49-F238E27FC236}">
                <a16:creationId xmlns:a16="http://schemas.microsoft.com/office/drawing/2014/main" id="{4E67EB68-BFDA-4DF4-9335-CBADC01CAAC3}"/>
              </a:ext>
            </a:extLst>
          </p:cNvPr>
          <p:cNvSpPr txBox="1"/>
          <p:nvPr/>
        </p:nvSpPr>
        <p:spPr>
          <a:xfrm>
            <a:off x="2860518" y="6031468"/>
            <a:ext cx="6528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Total </a:t>
            </a:r>
            <a:r>
              <a:rPr lang="tr-TR" b="1" dirty="0" err="1"/>
              <a:t>Agricultural</a:t>
            </a:r>
            <a:r>
              <a:rPr lang="tr-TR" b="1" dirty="0"/>
              <a:t> </a:t>
            </a:r>
            <a:r>
              <a:rPr lang="tr-TR" b="1" dirty="0" err="1"/>
              <a:t>support</a:t>
            </a:r>
            <a:r>
              <a:rPr lang="tr-TR" b="1" dirty="0"/>
              <a:t>  </a:t>
            </a:r>
            <a:r>
              <a:rPr lang="tr-TR" b="1" dirty="0" err="1"/>
              <a:t>budget</a:t>
            </a:r>
            <a:r>
              <a:rPr lang="tr-TR" b="1" dirty="0"/>
              <a:t> </a:t>
            </a:r>
            <a:r>
              <a:rPr lang="tr-TR" b="1" dirty="0" err="1"/>
              <a:t>for</a:t>
            </a:r>
            <a:r>
              <a:rPr lang="tr-TR" b="1" dirty="0"/>
              <a:t> 2025  is 135 </a:t>
            </a:r>
            <a:r>
              <a:rPr lang="tr-TR" b="1" dirty="0" err="1"/>
              <a:t>billion</a:t>
            </a:r>
            <a:r>
              <a:rPr lang="tr-TR" b="1" dirty="0"/>
              <a:t> TL</a:t>
            </a:r>
          </a:p>
        </p:txBody>
      </p:sp>
    </p:spTree>
    <p:extLst>
      <p:ext uri="{BB962C8B-B14F-4D97-AF65-F5344CB8AC3E}">
        <p14:creationId xmlns:p14="http://schemas.microsoft.com/office/powerpoint/2010/main" val="22199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872067" y="1710267"/>
            <a:ext cx="104902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b="1" dirty="0">
                <a:solidFill>
                  <a:prstClr val="black"/>
                </a:solidFill>
                <a:latin typeface="Garamond" panose="02020404030301010803" pitchFamily="18" charset="0"/>
              </a:rPr>
              <a:t>1- </a:t>
            </a:r>
            <a:r>
              <a:rPr lang="tr-TR" sz="2800" b="1" dirty="0" err="1">
                <a:solidFill>
                  <a:prstClr val="black"/>
                </a:solidFill>
                <a:latin typeface="Garamond" panose="02020404030301010803" pitchFamily="18" charset="0"/>
              </a:rPr>
              <a:t>Plant</a:t>
            </a:r>
            <a:r>
              <a:rPr lang="tr-TR" sz="2800" b="1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tr-TR" sz="2800" b="1" dirty="0" err="1">
                <a:solidFill>
                  <a:prstClr val="black"/>
                </a:solidFill>
                <a:latin typeface="Garamond" panose="02020404030301010803" pitchFamily="18" charset="0"/>
              </a:rPr>
              <a:t>Production</a:t>
            </a:r>
            <a:r>
              <a:rPr lang="tr-TR" sz="2800" b="1" dirty="0">
                <a:solidFill>
                  <a:prstClr val="black"/>
                </a:solidFill>
                <a:latin typeface="Garamond" panose="02020404030301010803" pitchFamily="18" charset="0"/>
              </a:rPr>
              <a:t>: </a:t>
            </a:r>
            <a:r>
              <a:rPr lang="tr-TR" sz="2800" dirty="0">
                <a:solidFill>
                  <a:prstClr val="black"/>
                </a:solidFill>
                <a:latin typeface="Garamond" panose="02020404030301010803" pitchFamily="18" charset="0"/>
              </a:rPr>
              <a:t>Basic </a:t>
            </a:r>
            <a:r>
              <a:rPr lang="tr-TR" sz="2800" dirty="0" err="1">
                <a:solidFill>
                  <a:prstClr val="black"/>
                </a:solidFill>
                <a:latin typeface="Garamond" panose="02020404030301010803" pitchFamily="18" charset="0"/>
              </a:rPr>
              <a:t>support</a:t>
            </a:r>
            <a:r>
              <a:rPr lang="tr-TR" sz="2800" dirty="0">
                <a:solidFill>
                  <a:prstClr val="black"/>
                </a:solidFill>
                <a:latin typeface="Garamond" panose="02020404030301010803" pitchFamily="18" charset="0"/>
              </a:rPr>
              <a:t>, </a:t>
            </a:r>
            <a:r>
              <a:rPr lang="tr-TR" sz="2800" dirty="0" err="1">
                <a:solidFill>
                  <a:prstClr val="black"/>
                </a:solidFill>
                <a:latin typeface="Garamond" panose="02020404030301010803" pitchFamily="18" charset="0"/>
              </a:rPr>
              <a:t>planned</a:t>
            </a:r>
            <a:r>
              <a:rPr lang="tr-TR" sz="2800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tr-TR" sz="2800" dirty="0" err="1">
                <a:solidFill>
                  <a:prstClr val="black"/>
                </a:solidFill>
                <a:latin typeface="Garamond" panose="02020404030301010803" pitchFamily="18" charset="0"/>
              </a:rPr>
              <a:t>production</a:t>
            </a:r>
            <a:r>
              <a:rPr lang="tr-TR" sz="2800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tr-TR" sz="2800" dirty="0" err="1">
                <a:solidFill>
                  <a:prstClr val="black"/>
                </a:solidFill>
                <a:latin typeface="Garamond" panose="02020404030301010803" pitchFamily="18" charset="0"/>
              </a:rPr>
              <a:t>support</a:t>
            </a:r>
            <a:r>
              <a:rPr lang="tr-TR" sz="2800" dirty="0">
                <a:solidFill>
                  <a:prstClr val="black"/>
                </a:solidFill>
                <a:latin typeface="Garamond" panose="02020404030301010803" pitchFamily="18" charset="0"/>
              </a:rPr>
              <a:t>, </a:t>
            </a:r>
            <a:r>
              <a:rPr lang="tr-TR" sz="2800" dirty="0" err="1">
                <a:solidFill>
                  <a:prstClr val="black"/>
                </a:solidFill>
                <a:latin typeface="Garamond" panose="02020404030301010803" pitchFamily="18" charset="0"/>
              </a:rPr>
              <a:t>production</a:t>
            </a:r>
            <a:r>
              <a:rPr lang="tr-TR" sz="2800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tr-TR" sz="2800" dirty="0" err="1">
                <a:solidFill>
                  <a:prstClr val="black"/>
                </a:solidFill>
                <a:latin typeface="Garamond" panose="02020404030301010803" pitchFamily="18" charset="0"/>
              </a:rPr>
              <a:t>development</a:t>
            </a:r>
            <a:r>
              <a:rPr lang="tr-TR" sz="2800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tr-TR" sz="2800" dirty="0" err="1">
                <a:solidFill>
                  <a:prstClr val="black"/>
                </a:solidFill>
                <a:latin typeface="Garamond" panose="02020404030301010803" pitchFamily="18" charset="0"/>
              </a:rPr>
              <a:t>supports</a:t>
            </a:r>
            <a:r>
              <a:rPr lang="tr-TR" sz="2800" dirty="0">
                <a:solidFill>
                  <a:prstClr val="black"/>
                </a:solidFill>
                <a:latin typeface="Garamond" panose="02020404030301010803" pitchFamily="18" charset="0"/>
              </a:rPr>
              <a:t>, </a:t>
            </a:r>
            <a:r>
              <a:rPr lang="en-US" sz="2800" dirty="0">
                <a:solidFill>
                  <a:prstClr val="black"/>
                </a:solidFill>
                <a:latin typeface="Garamond" panose="02020404030301010803" pitchFamily="18" charset="0"/>
              </a:rPr>
              <a:t>biological and biotechnical control support</a:t>
            </a:r>
            <a:r>
              <a:rPr lang="tr-TR" sz="2800" dirty="0">
                <a:solidFill>
                  <a:prstClr val="black"/>
                </a:solidFill>
                <a:latin typeface="Garamond" panose="02020404030301010803" pitchFamily="18" charset="0"/>
              </a:rPr>
              <a:t>, l</a:t>
            </a:r>
            <a:r>
              <a:rPr lang="en-US" sz="2800" dirty="0" err="1">
                <a:solidFill>
                  <a:prstClr val="black"/>
                </a:solidFill>
                <a:latin typeface="Garamond" panose="02020404030301010803" pitchFamily="18" charset="0"/>
              </a:rPr>
              <a:t>icensed</a:t>
            </a:r>
            <a:r>
              <a:rPr lang="en-US" sz="2800" dirty="0">
                <a:solidFill>
                  <a:prstClr val="black"/>
                </a:solidFill>
                <a:latin typeface="Garamond" panose="02020404030301010803" pitchFamily="18" charset="0"/>
              </a:rPr>
              <a:t> warehousing support</a:t>
            </a:r>
            <a:r>
              <a:rPr lang="tr-TR" sz="2800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tr-TR" sz="2800" dirty="0" err="1">
                <a:solidFill>
                  <a:prstClr val="black"/>
                </a:solidFill>
                <a:latin typeface="Garamond" panose="02020404030301010803" pitchFamily="18" charset="0"/>
              </a:rPr>
              <a:t>etc</a:t>
            </a:r>
            <a:r>
              <a:rPr lang="tr-TR" sz="2800" dirty="0">
                <a:solidFill>
                  <a:prstClr val="black"/>
                </a:solidFill>
                <a:latin typeface="Garamond" panose="02020404030301010803" pitchFamily="18" charset="0"/>
              </a:rPr>
              <a:t>.</a:t>
            </a:r>
            <a:br>
              <a:rPr lang="tr-TR" sz="2800" dirty="0">
                <a:solidFill>
                  <a:prstClr val="black"/>
                </a:solidFill>
                <a:latin typeface="Garamond" panose="02020404030301010803" pitchFamily="18" charset="0"/>
              </a:rPr>
            </a:br>
            <a:endParaRPr lang="tr-TR" sz="2800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algn="just"/>
            <a:r>
              <a:rPr lang="tr-TR" sz="2800" b="1" dirty="0">
                <a:solidFill>
                  <a:prstClr val="black"/>
                </a:solidFill>
                <a:latin typeface="Garamond" panose="02020404030301010803" pitchFamily="18" charset="0"/>
              </a:rPr>
              <a:t>2- </a:t>
            </a:r>
            <a:r>
              <a:rPr lang="tr-TR" sz="2800" b="1" dirty="0" err="1">
                <a:solidFill>
                  <a:prstClr val="black"/>
                </a:solidFill>
                <a:latin typeface="Garamond" panose="02020404030301010803" pitchFamily="18" charset="0"/>
              </a:rPr>
              <a:t>Animal</a:t>
            </a:r>
            <a:r>
              <a:rPr lang="tr-TR" sz="2800" b="1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tr-TR" sz="2800" b="1" dirty="0" err="1">
                <a:solidFill>
                  <a:prstClr val="black"/>
                </a:solidFill>
                <a:latin typeface="Garamond" panose="02020404030301010803" pitchFamily="18" charset="0"/>
              </a:rPr>
              <a:t>Production</a:t>
            </a:r>
            <a:r>
              <a:rPr lang="tr-TR" sz="2800" b="1" dirty="0">
                <a:solidFill>
                  <a:prstClr val="black"/>
                </a:solidFill>
                <a:latin typeface="Garamond" panose="02020404030301010803" pitchFamily="18" charset="0"/>
              </a:rPr>
              <a:t>: </a:t>
            </a:r>
            <a:r>
              <a:rPr lang="tr-TR" sz="2800" dirty="0" err="1">
                <a:solidFill>
                  <a:prstClr val="black"/>
                </a:solidFill>
                <a:latin typeface="Garamond" panose="02020404030301010803" pitchFamily="18" charset="0"/>
              </a:rPr>
              <a:t>Cattle</a:t>
            </a:r>
            <a:r>
              <a:rPr lang="tr-TR" sz="2800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tr-TR" sz="2800" dirty="0" err="1">
                <a:solidFill>
                  <a:prstClr val="black"/>
                </a:solidFill>
                <a:latin typeface="Garamond" panose="02020404030301010803" pitchFamily="18" charset="0"/>
              </a:rPr>
              <a:t>farming</a:t>
            </a:r>
            <a:r>
              <a:rPr lang="tr-TR" sz="2800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tr-TR" sz="2800" dirty="0" err="1">
                <a:solidFill>
                  <a:prstClr val="black"/>
                </a:solidFill>
                <a:latin typeface="Garamond" panose="02020404030301010803" pitchFamily="18" charset="0"/>
              </a:rPr>
              <a:t>support</a:t>
            </a:r>
            <a:r>
              <a:rPr lang="tr-TR" sz="2800" dirty="0">
                <a:solidFill>
                  <a:prstClr val="black"/>
                </a:solidFill>
                <a:latin typeface="Garamond" panose="02020404030301010803" pitchFamily="18" charset="0"/>
              </a:rPr>
              <a:t>, </a:t>
            </a:r>
            <a:r>
              <a:rPr lang="tr-TR" sz="2800" dirty="0" err="1">
                <a:solidFill>
                  <a:prstClr val="black"/>
                </a:solidFill>
                <a:latin typeface="Garamond" panose="02020404030301010803" pitchFamily="18" charset="0"/>
              </a:rPr>
              <a:t>small</a:t>
            </a:r>
            <a:r>
              <a:rPr lang="tr-TR" sz="2800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tr-TR" sz="2800" dirty="0" err="1">
                <a:solidFill>
                  <a:prstClr val="black"/>
                </a:solidFill>
                <a:latin typeface="Garamond" panose="02020404030301010803" pitchFamily="18" charset="0"/>
              </a:rPr>
              <a:t>livestock</a:t>
            </a:r>
            <a:r>
              <a:rPr lang="tr-TR" sz="2800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tr-TR" sz="2800" dirty="0" err="1">
                <a:solidFill>
                  <a:prstClr val="black"/>
                </a:solidFill>
                <a:latin typeface="Garamond" panose="02020404030301010803" pitchFamily="18" charset="0"/>
              </a:rPr>
              <a:t>supports</a:t>
            </a:r>
            <a:r>
              <a:rPr lang="tr-TR" sz="2800" dirty="0">
                <a:solidFill>
                  <a:prstClr val="black"/>
                </a:solidFill>
                <a:latin typeface="Garamond" panose="02020404030301010803" pitchFamily="18" charset="0"/>
              </a:rPr>
              <a:t>, </a:t>
            </a:r>
            <a:r>
              <a:rPr lang="tr-TR" sz="2800" dirty="0" err="1">
                <a:solidFill>
                  <a:prstClr val="black"/>
                </a:solidFill>
                <a:latin typeface="Garamond" panose="02020404030301010803" pitchFamily="18" charset="0"/>
              </a:rPr>
              <a:t>raw</a:t>
            </a:r>
            <a:r>
              <a:rPr lang="tr-TR" sz="2800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tr-TR" sz="2800" dirty="0" err="1">
                <a:solidFill>
                  <a:prstClr val="black"/>
                </a:solidFill>
                <a:latin typeface="Garamond" panose="02020404030301010803" pitchFamily="18" charset="0"/>
              </a:rPr>
              <a:t>milk</a:t>
            </a:r>
            <a:r>
              <a:rPr lang="tr-TR" sz="2800" dirty="0">
                <a:solidFill>
                  <a:prstClr val="black"/>
                </a:solidFill>
                <a:latin typeface="Garamond" panose="02020404030301010803" pitchFamily="18" charset="0"/>
              </a:rPr>
              <a:t>, </a:t>
            </a:r>
            <a:r>
              <a:rPr lang="tr-TR" sz="2800" dirty="0" err="1">
                <a:solidFill>
                  <a:prstClr val="black"/>
                </a:solidFill>
                <a:latin typeface="Garamond" panose="02020404030301010803" pitchFamily="18" charset="0"/>
              </a:rPr>
              <a:t>cattle</a:t>
            </a:r>
            <a:r>
              <a:rPr lang="tr-TR" sz="2800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tr-TR" sz="2800" dirty="0" err="1">
                <a:solidFill>
                  <a:prstClr val="black"/>
                </a:solidFill>
                <a:latin typeface="Garamond" panose="02020404030301010803" pitchFamily="18" charset="0"/>
              </a:rPr>
              <a:t>fattening</a:t>
            </a:r>
            <a:r>
              <a:rPr lang="tr-TR" sz="2800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tr-TR" sz="2800" dirty="0" err="1">
                <a:solidFill>
                  <a:prstClr val="black"/>
                </a:solidFill>
                <a:latin typeface="Garamond" panose="02020404030301010803" pitchFamily="18" charset="0"/>
              </a:rPr>
              <a:t>support</a:t>
            </a:r>
            <a:r>
              <a:rPr lang="tr-TR" sz="2800" dirty="0">
                <a:solidFill>
                  <a:prstClr val="black"/>
                </a:solidFill>
                <a:latin typeface="Garamond" panose="02020404030301010803" pitchFamily="18" charset="0"/>
              </a:rPr>
              <a:t>, </a:t>
            </a:r>
            <a:r>
              <a:rPr lang="tr-TR" sz="2800" dirty="0" err="1">
                <a:solidFill>
                  <a:prstClr val="black"/>
                </a:solidFill>
                <a:latin typeface="Garamond" panose="02020404030301010803" pitchFamily="18" charset="0"/>
              </a:rPr>
              <a:t>beekeeping</a:t>
            </a:r>
            <a:r>
              <a:rPr lang="tr-TR" sz="2800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tr-TR" sz="2800" dirty="0" err="1">
                <a:solidFill>
                  <a:prstClr val="black"/>
                </a:solidFill>
                <a:latin typeface="Garamond" panose="02020404030301010803" pitchFamily="18" charset="0"/>
              </a:rPr>
              <a:t>support</a:t>
            </a:r>
            <a:r>
              <a:rPr lang="tr-TR" sz="2800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tr-TR" sz="2800" dirty="0" err="1">
                <a:solidFill>
                  <a:prstClr val="black"/>
                </a:solidFill>
                <a:latin typeface="Garamond" panose="02020404030301010803" pitchFamily="18" charset="0"/>
              </a:rPr>
              <a:t>etc</a:t>
            </a:r>
            <a:r>
              <a:rPr lang="tr-TR" sz="2800" dirty="0">
                <a:solidFill>
                  <a:prstClr val="black"/>
                </a:solidFill>
                <a:latin typeface="Garamond" panose="02020404030301010803" pitchFamily="18" charset="0"/>
              </a:rPr>
              <a:t>.</a:t>
            </a:r>
            <a:br>
              <a:rPr lang="tr-TR" sz="2800" dirty="0">
                <a:solidFill>
                  <a:prstClr val="black"/>
                </a:solidFill>
                <a:latin typeface="Garamond" panose="02020404030301010803" pitchFamily="18" charset="0"/>
              </a:rPr>
            </a:br>
            <a:r>
              <a:rPr lang="tr-TR" sz="2800" b="1" dirty="0">
                <a:solidFill>
                  <a:prstClr val="black"/>
                </a:solidFill>
                <a:latin typeface="Garamond" panose="02020404030301010803" pitchFamily="18" charset="0"/>
              </a:rPr>
              <a:t/>
            </a:r>
            <a:br>
              <a:rPr lang="tr-TR" sz="2800" b="1" dirty="0">
                <a:solidFill>
                  <a:prstClr val="black"/>
                </a:solidFill>
                <a:latin typeface="Garamond" panose="02020404030301010803" pitchFamily="18" charset="0"/>
              </a:rPr>
            </a:br>
            <a:r>
              <a:rPr lang="tr-TR" dirty="0">
                <a:solidFill>
                  <a:prstClr val="black"/>
                </a:solidFill>
              </a:rPr>
              <a:t/>
            </a:r>
            <a:br>
              <a:rPr lang="tr-TR" dirty="0">
                <a:solidFill>
                  <a:prstClr val="black"/>
                </a:solidFill>
              </a:rPr>
            </a:b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880" y="4409210"/>
            <a:ext cx="5001858" cy="166435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183" y="4409210"/>
            <a:ext cx="3224937" cy="14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872067" y="1710267"/>
            <a:ext cx="10490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b="1" dirty="0">
                <a:solidFill>
                  <a:prstClr val="black"/>
                </a:solidFill>
                <a:latin typeface="Garamond" panose="02020404030301010803" pitchFamily="18" charset="0"/>
              </a:rPr>
              <a:t>3- </a:t>
            </a:r>
            <a:r>
              <a:rPr lang="tr-TR" sz="2800" b="1" dirty="0" err="1">
                <a:solidFill>
                  <a:prstClr val="black"/>
                </a:solidFill>
                <a:latin typeface="Garamond" panose="02020404030301010803" pitchFamily="18" charset="0"/>
              </a:rPr>
              <a:t>Aquaculture</a:t>
            </a:r>
            <a:r>
              <a:rPr lang="tr-TR" sz="2800" b="1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tr-TR" sz="2800" b="1" dirty="0" err="1">
                <a:solidFill>
                  <a:prstClr val="black"/>
                </a:solidFill>
                <a:latin typeface="Garamond" panose="02020404030301010803" pitchFamily="18" charset="0"/>
              </a:rPr>
              <a:t>Production</a:t>
            </a:r>
            <a:r>
              <a:rPr lang="tr-TR" sz="2800" b="1" dirty="0">
                <a:solidFill>
                  <a:prstClr val="black"/>
                </a:solidFill>
                <a:latin typeface="Garamond" panose="02020404030301010803" pitchFamily="18" charset="0"/>
              </a:rPr>
              <a:t>: </a:t>
            </a:r>
            <a:r>
              <a:rPr lang="tr-TR" sz="2800" dirty="0" err="1">
                <a:solidFill>
                  <a:prstClr val="black"/>
                </a:solidFill>
                <a:latin typeface="Garamond" panose="02020404030301010803" pitchFamily="18" charset="0"/>
              </a:rPr>
              <a:t>Aquaculture</a:t>
            </a:r>
            <a:r>
              <a:rPr lang="tr-TR" sz="2800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tr-TR" sz="2800" dirty="0" err="1">
                <a:solidFill>
                  <a:prstClr val="black"/>
                </a:solidFill>
                <a:latin typeface="Garamond" panose="02020404030301010803" pitchFamily="18" charset="0"/>
              </a:rPr>
              <a:t>support</a:t>
            </a:r>
            <a:r>
              <a:rPr lang="tr-TR" sz="2800" dirty="0">
                <a:solidFill>
                  <a:prstClr val="black"/>
                </a:solidFill>
                <a:latin typeface="Garamond" panose="02020404030301010803" pitchFamily="18" charset="0"/>
              </a:rPr>
              <a:t>, </a:t>
            </a:r>
            <a:r>
              <a:rPr lang="tr-TR" sz="2800" dirty="0" err="1">
                <a:solidFill>
                  <a:prstClr val="black"/>
                </a:solidFill>
                <a:latin typeface="Garamond" panose="02020404030301010803" pitchFamily="18" charset="0"/>
              </a:rPr>
              <a:t>small-scale</a:t>
            </a:r>
            <a:r>
              <a:rPr lang="tr-TR" sz="2800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tr-TR" sz="2800" dirty="0" err="1">
                <a:solidFill>
                  <a:prstClr val="black"/>
                </a:solidFill>
                <a:latin typeface="Garamond" panose="02020404030301010803" pitchFamily="18" charset="0"/>
              </a:rPr>
              <a:t>fisheries</a:t>
            </a:r>
            <a:r>
              <a:rPr lang="tr-TR" sz="2800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tr-TR" sz="2800" dirty="0" err="1">
                <a:solidFill>
                  <a:prstClr val="black"/>
                </a:solidFill>
                <a:latin typeface="Garamond" panose="02020404030301010803" pitchFamily="18" charset="0"/>
              </a:rPr>
              <a:t>support</a:t>
            </a:r>
            <a:r>
              <a:rPr lang="tr-TR" sz="2800" dirty="0">
                <a:solidFill>
                  <a:prstClr val="black"/>
                </a:solidFill>
                <a:latin typeface="Garamond" panose="02020404030301010803" pitchFamily="18" charset="0"/>
              </a:rPr>
              <a:t>, </a:t>
            </a:r>
            <a:r>
              <a:rPr lang="tr-TR" sz="2800" dirty="0" err="1">
                <a:solidFill>
                  <a:prstClr val="black"/>
                </a:solidFill>
                <a:latin typeface="Garamond" panose="02020404030301010803" pitchFamily="18" charset="0"/>
              </a:rPr>
              <a:t>pufferfish</a:t>
            </a:r>
            <a:r>
              <a:rPr lang="tr-TR" sz="2800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tr-TR" sz="2800" dirty="0" err="1">
                <a:solidFill>
                  <a:prstClr val="black"/>
                </a:solidFill>
                <a:latin typeface="Garamond" panose="02020404030301010803" pitchFamily="18" charset="0"/>
              </a:rPr>
              <a:t>fishing</a:t>
            </a:r>
            <a:r>
              <a:rPr lang="tr-TR" sz="2800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tr-TR" sz="2800" dirty="0" err="1">
                <a:solidFill>
                  <a:prstClr val="black"/>
                </a:solidFill>
                <a:latin typeface="Garamond" panose="02020404030301010803" pitchFamily="18" charset="0"/>
              </a:rPr>
              <a:t>support</a:t>
            </a:r>
            <a:r>
              <a:rPr lang="tr-TR" sz="2800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</a:p>
          <a:p>
            <a:pPr algn="just"/>
            <a:endParaRPr lang="tr-TR" sz="2800" b="1" dirty="0">
              <a:latin typeface="Garamond" panose="02020404030301010803" pitchFamily="18" charset="0"/>
            </a:endParaRPr>
          </a:p>
          <a:p>
            <a:pPr algn="just"/>
            <a:r>
              <a:rPr lang="tr-TR" sz="2800" b="1" dirty="0" smtClean="0">
                <a:latin typeface="Garamond" panose="02020404030301010803" pitchFamily="18" charset="0"/>
              </a:rPr>
              <a:t>4- </a:t>
            </a:r>
            <a:r>
              <a:rPr lang="tr-TR" sz="2800" b="1" dirty="0" err="1">
                <a:latin typeface="Garamond" panose="02020404030301010803" pitchFamily="18" charset="0"/>
              </a:rPr>
              <a:t>Agricultural</a:t>
            </a:r>
            <a:r>
              <a:rPr lang="tr-TR" sz="2800" b="1" dirty="0">
                <a:latin typeface="Garamond" panose="02020404030301010803" pitchFamily="18" charset="0"/>
              </a:rPr>
              <a:t> </a:t>
            </a:r>
            <a:r>
              <a:rPr lang="tr-TR" sz="2800" b="1" dirty="0" err="1">
                <a:latin typeface="Garamond" panose="02020404030301010803" pitchFamily="18" charset="0"/>
              </a:rPr>
              <a:t>Research</a:t>
            </a:r>
            <a:r>
              <a:rPr lang="tr-TR" sz="2800" b="1" dirty="0">
                <a:latin typeface="Garamond" panose="02020404030301010803" pitchFamily="18" charset="0"/>
              </a:rPr>
              <a:t> </a:t>
            </a:r>
            <a:r>
              <a:rPr lang="tr-TR" sz="2800" b="1" dirty="0" err="1">
                <a:latin typeface="Garamond" panose="02020404030301010803" pitchFamily="18" charset="0"/>
              </a:rPr>
              <a:t>and</a:t>
            </a:r>
            <a:r>
              <a:rPr lang="tr-TR" sz="2800" b="1" dirty="0">
                <a:latin typeface="Garamond" panose="02020404030301010803" pitchFamily="18" charset="0"/>
              </a:rPr>
              <a:t> Development: </a:t>
            </a:r>
            <a:r>
              <a:rPr lang="tr-TR" sz="2800" dirty="0" err="1">
                <a:latin typeface="Garamond" panose="02020404030301010803" pitchFamily="18" charset="0"/>
              </a:rPr>
              <a:t>Animal</a:t>
            </a:r>
            <a:r>
              <a:rPr lang="tr-TR" sz="2800" dirty="0">
                <a:latin typeface="Garamond" panose="02020404030301010803" pitchFamily="18" charset="0"/>
              </a:rPr>
              <a:t> </a:t>
            </a:r>
            <a:r>
              <a:rPr lang="tr-TR" sz="2800" dirty="0" err="1">
                <a:latin typeface="Garamond" panose="02020404030301010803" pitchFamily="18" charset="0"/>
              </a:rPr>
              <a:t>genetic</a:t>
            </a:r>
            <a:r>
              <a:rPr lang="tr-TR" sz="2800" dirty="0">
                <a:latin typeface="Garamond" panose="02020404030301010803" pitchFamily="18" charset="0"/>
              </a:rPr>
              <a:t> </a:t>
            </a:r>
            <a:r>
              <a:rPr lang="tr-TR" sz="2800" dirty="0" err="1">
                <a:latin typeface="Garamond" panose="02020404030301010803" pitchFamily="18" charset="0"/>
              </a:rPr>
              <a:t>resources</a:t>
            </a:r>
            <a:r>
              <a:rPr lang="tr-TR" sz="2800" dirty="0">
                <a:latin typeface="Garamond" panose="02020404030301010803" pitchFamily="18" charset="0"/>
              </a:rPr>
              <a:t> </a:t>
            </a:r>
            <a:r>
              <a:rPr lang="tr-TR" sz="2800" dirty="0" err="1">
                <a:latin typeface="Garamond" panose="02020404030301010803" pitchFamily="18" charset="0"/>
              </a:rPr>
              <a:t>support</a:t>
            </a:r>
            <a:r>
              <a:rPr lang="tr-TR" sz="2800" dirty="0">
                <a:latin typeface="Garamond" panose="02020404030301010803" pitchFamily="18" charset="0"/>
              </a:rPr>
              <a:t>, </a:t>
            </a:r>
            <a:r>
              <a:rPr lang="tr-TR" sz="2800" dirty="0" err="1">
                <a:latin typeface="Garamond" panose="02020404030301010803" pitchFamily="18" charset="0"/>
              </a:rPr>
              <a:t>Agricultural</a:t>
            </a:r>
            <a:r>
              <a:rPr lang="tr-TR" sz="2800" dirty="0">
                <a:latin typeface="Garamond" panose="02020404030301010803" pitchFamily="18" charset="0"/>
              </a:rPr>
              <a:t> R&amp;D </a:t>
            </a:r>
            <a:r>
              <a:rPr lang="tr-TR" sz="2800" dirty="0" err="1">
                <a:latin typeface="Garamond" panose="02020404030301010803" pitchFamily="18" charset="0"/>
              </a:rPr>
              <a:t>projects</a:t>
            </a:r>
            <a:r>
              <a:rPr lang="tr-TR" sz="2800" dirty="0">
                <a:latin typeface="Garamond" panose="02020404030301010803" pitchFamily="18" charset="0"/>
              </a:rPr>
              <a:t>.</a:t>
            </a:r>
          </a:p>
          <a:p>
            <a:pPr algn="just"/>
            <a:endParaRPr lang="tr-TR" sz="2800" dirty="0">
              <a:latin typeface="Garamond" panose="02020404030301010803" pitchFamily="18" charset="0"/>
            </a:endParaRPr>
          </a:p>
          <a:p>
            <a:pPr algn="just"/>
            <a:r>
              <a:rPr lang="tr-TR" sz="2800" b="1" dirty="0">
                <a:latin typeface="Garamond" panose="02020404030301010803" pitchFamily="18" charset="0"/>
              </a:rPr>
              <a:t>5- </a:t>
            </a:r>
            <a:r>
              <a:rPr lang="tr-TR" sz="2800" b="1" dirty="0" err="1">
                <a:latin typeface="Garamond" panose="02020404030301010803" pitchFamily="18" charset="0"/>
              </a:rPr>
              <a:t>Rural</a:t>
            </a:r>
            <a:r>
              <a:rPr lang="tr-TR" sz="2800" b="1" dirty="0">
                <a:latin typeface="Garamond" panose="02020404030301010803" pitchFamily="18" charset="0"/>
              </a:rPr>
              <a:t> Development:</a:t>
            </a:r>
          </a:p>
          <a:p>
            <a:r>
              <a:rPr lang="tr-TR" sz="2800" b="1" dirty="0">
                <a:solidFill>
                  <a:prstClr val="black"/>
                </a:solidFill>
                <a:latin typeface="Garamond" panose="02020404030301010803" pitchFamily="18" charset="0"/>
              </a:rPr>
              <a:t/>
            </a:r>
            <a:br>
              <a:rPr lang="tr-TR" sz="2800" b="1" dirty="0">
                <a:solidFill>
                  <a:prstClr val="black"/>
                </a:solidFill>
                <a:latin typeface="Garamond" panose="02020404030301010803" pitchFamily="18" charset="0"/>
              </a:rPr>
            </a:br>
            <a:r>
              <a:rPr lang="tr-TR" dirty="0">
                <a:solidFill>
                  <a:prstClr val="black"/>
                </a:solidFill>
              </a:rPr>
              <a:t/>
            </a:r>
            <a:br>
              <a:rPr lang="tr-TR" dirty="0">
                <a:solidFill>
                  <a:prstClr val="black"/>
                </a:solidFill>
              </a:rPr>
            </a:b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666" y="2074499"/>
            <a:ext cx="2459561" cy="1044621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2480" y="2153920"/>
            <a:ext cx="2225040" cy="9652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4346" y="3483352"/>
            <a:ext cx="2708214" cy="153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/>
              <a:t>Rural</a:t>
            </a:r>
            <a:r>
              <a:rPr lang="tr-TR" dirty="0"/>
              <a:t> Development </a:t>
            </a:r>
            <a:r>
              <a:rPr lang="tr-TR" dirty="0" err="1"/>
              <a:t>Supports</a:t>
            </a:r>
            <a:r>
              <a:rPr lang="tr-TR" dirty="0"/>
              <a:t>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817562"/>
          </a:xfrm>
        </p:spPr>
        <p:txBody>
          <a:bodyPr/>
          <a:lstStyle/>
          <a:p>
            <a:r>
              <a:rPr lang="tr-TR" b="1" dirty="0"/>
              <a:t>KKYDP/ IPARD/ International </a:t>
            </a:r>
            <a:r>
              <a:rPr lang="tr-TR" b="1" dirty="0" err="1"/>
              <a:t>Funded</a:t>
            </a:r>
            <a:r>
              <a:rPr lang="tr-TR" b="1" dirty="0"/>
              <a:t> </a:t>
            </a:r>
            <a:r>
              <a:rPr lang="tr-TR" b="1" dirty="0" err="1"/>
              <a:t>Projects</a:t>
            </a:r>
            <a:r>
              <a:rPr lang="tr-TR" b="1" dirty="0"/>
              <a:t>( </a:t>
            </a:r>
            <a:r>
              <a:rPr lang="tr-TR" b="1" dirty="0" err="1"/>
              <a:t>Disadvantaged</a:t>
            </a:r>
            <a:r>
              <a:rPr lang="tr-TR" b="1" dirty="0"/>
              <a:t> </a:t>
            </a:r>
            <a:r>
              <a:rPr lang="tr-TR" b="1" dirty="0" err="1"/>
              <a:t>areas</a:t>
            </a:r>
            <a:r>
              <a:rPr lang="tr-TR" b="1" dirty="0"/>
              <a:t> )/ </a:t>
            </a:r>
            <a:r>
              <a:rPr lang="tr-TR" b="1" dirty="0" err="1"/>
              <a:t>Irrigation</a:t>
            </a:r>
            <a:endParaRPr lang="tr-TR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467" y="4614333"/>
            <a:ext cx="3585666" cy="151968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1067" y="4614333"/>
            <a:ext cx="3657666" cy="151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9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F6574E8E-081F-4D6F-9188-2EA536A26CD2}"/>
              </a:ext>
            </a:extLst>
          </p:cNvPr>
          <p:cNvSpPr txBox="1"/>
          <p:nvPr/>
        </p:nvSpPr>
        <p:spPr>
          <a:xfrm>
            <a:off x="616688" y="1956391"/>
            <a:ext cx="1022852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7982">
              <a:defRPr/>
            </a:pPr>
            <a:r>
              <a:rPr lang="en-US" sz="2000" b="1" dirty="0">
                <a:solidFill>
                  <a:prstClr val="black"/>
                </a:solidFill>
              </a:rPr>
              <a:t>The basic grant rates for investment measures</a:t>
            </a:r>
            <a:r>
              <a:rPr lang="tr-TR" sz="2000" b="1" dirty="0">
                <a:solidFill>
                  <a:prstClr val="black"/>
                </a:solidFill>
              </a:rPr>
              <a:t>,</a:t>
            </a:r>
          </a:p>
          <a:p>
            <a:pPr defTabSz="887982">
              <a:defRPr/>
            </a:pPr>
            <a:r>
              <a:rPr lang="en-US" sz="2000" b="1" dirty="0">
                <a:solidFill>
                  <a:prstClr val="black"/>
                </a:solidFill>
              </a:rPr>
              <a:t> </a:t>
            </a:r>
            <a:endParaRPr lang="tr-TR" sz="2000" b="1" dirty="0">
              <a:solidFill>
                <a:prstClr val="black"/>
              </a:solidFill>
            </a:endParaRPr>
          </a:p>
          <a:p>
            <a:pPr marL="285750" indent="-285750" defTabSz="887982">
              <a:buFont typeface="Arial" panose="020B0604020202020204" pitchFamily="34" charset="0"/>
              <a:buChar char="•"/>
              <a:defRPr/>
            </a:pPr>
            <a:r>
              <a:rPr lang="tr-TR" sz="2000" dirty="0">
                <a:solidFill>
                  <a:prstClr val="black"/>
                </a:solidFill>
              </a:rPr>
              <a:t>KKYDP 50 % ( 100.000 TL - 20.000.000 TL)</a:t>
            </a:r>
          </a:p>
          <a:p>
            <a:pPr marL="285750" indent="-285750" defTabSz="887982">
              <a:buFont typeface="Arial" panose="020B0604020202020204" pitchFamily="34" charset="0"/>
              <a:buChar char="•"/>
              <a:defRPr/>
            </a:pPr>
            <a:r>
              <a:rPr lang="tr-TR" sz="2000" dirty="0">
                <a:solidFill>
                  <a:prstClr val="black"/>
                </a:solidFill>
              </a:rPr>
              <a:t>IPARD </a:t>
            </a:r>
            <a:r>
              <a:rPr lang="en-US" sz="2000" dirty="0">
                <a:solidFill>
                  <a:prstClr val="black"/>
                </a:solidFill>
              </a:rPr>
              <a:t>start at 50% and can go up to 75%.</a:t>
            </a:r>
            <a:r>
              <a:rPr lang="tr-TR" sz="2000" dirty="0">
                <a:solidFill>
                  <a:prstClr val="black"/>
                </a:solidFill>
              </a:rPr>
              <a:t> ( 20.000 Euro – 3.000.000 Euro)</a:t>
            </a:r>
          </a:p>
          <a:p>
            <a:pPr marL="285750" indent="-285750" defTabSz="887982">
              <a:buFont typeface="Arial" panose="020B0604020202020204" pitchFamily="34" charset="0"/>
              <a:buChar char="•"/>
              <a:defRPr/>
            </a:pPr>
            <a:r>
              <a:rPr lang="tr-TR" sz="2000" dirty="0">
                <a:solidFill>
                  <a:prstClr val="black"/>
                </a:solidFill>
              </a:rPr>
              <a:t>International </a:t>
            </a:r>
            <a:r>
              <a:rPr lang="tr-TR" sz="2000" dirty="0" err="1">
                <a:solidFill>
                  <a:prstClr val="black"/>
                </a:solidFill>
              </a:rPr>
              <a:t>Funded</a:t>
            </a:r>
            <a:r>
              <a:rPr lang="tr-TR" sz="2000" dirty="0">
                <a:solidFill>
                  <a:prstClr val="black"/>
                </a:solidFill>
              </a:rPr>
              <a:t> </a:t>
            </a:r>
            <a:r>
              <a:rPr lang="tr-TR" sz="2000" dirty="0" err="1">
                <a:solidFill>
                  <a:prstClr val="black"/>
                </a:solidFill>
              </a:rPr>
              <a:t>Projects</a:t>
            </a:r>
            <a:r>
              <a:rPr lang="tr-TR" sz="2000" dirty="0">
                <a:solidFill>
                  <a:prstClr val="black"/>
                </a:solidFill>
              </a:rPr>
              <a:t> in </a:t>
            </a:r>
            <a:r>
              <a:rPr lang="tr-TR" sz="2000" dirty="0" err="1">
                <a:solidFill>
                  <a:prstClr val="black"/>
                </a:solidFill>
              </a:rPr>
              <a:t>disadvantaged</a:t>
            </a:r>
            <a:r>
              <a:rPr lang="tr-TR" sz="2000" dirty="0">
                <a:solidFill>
                  <a:prstClr val="black"/>
                </a:solidFill>
              </a:rPr>
              <a:t> </a:t>
            </a:r>
            <a:r>
              <a:rPr lang="tr-TR" sz="2000" dirty="0" err="1">
                <a:solidFill>
                  <a:prstClr val="black"/>
                </a:solidFill>
              </a:rPr>
              <a:t>areas</a:t>
            </a:r>
            <a:r>
              <a:rPr lang="tr-TR" sz="2000" dirty="0">
                <a:solidFill>
                  <a:prstClr val="black"/>
                </a:solidFill>
              </a:rPr>
              <a:t>  ( IFAD/ World Bank) ( %70-%100)</a:t>
            </a:r>
          </a:p>
          <a:p>
            <a:pPr marL="285750" indent="-285750" defTabSz="887982">
              <a:buFont typeface="Arial" panose="020B0604020202020204" pitchFamily="34" charset="0"/>
              <a:buChar char="•"/>
              <a:defRPr/>
            </a:pPr>
            <a:r>
              <a:rPr lang="tr-TR" sz="2000" dirty="0" err="1">
                <a:solidFill>
                  <a:prstClr val="black"/>
                </a:solidFill>
              </a:rPr>
              <a:t>Irrigation</a:t>
            </a:r>
            <a:r>
              <a:rPr lang="tr-TR" sz="2000" dirty="0">
                <a:solidFill>
                  <a:prstClr val="black"/>
                </a:solidFill>
              </a:rPr>
              <a:t> 50% ( </a:t>
            </a:r>
            <a:r>
              <a:rPr lang="tr-TR" sz="2000" dirty="0" err="1">
                <a:solidFill>
                  <a:prstClr val="black"/>
                </a:solidFill>
              </a:rPr>
              <a:t>up</a:t>
            </a:r>
            <a:r>
              <a:rPr lang="tr-TR" sz="2000" dirty="0">
                <a:solidFill>
                  <a:prstClr val="black"/>
                </a:solidFill>
              </a:rPr>
              <a:t> </a:t>
            </a:r>
            <a:r>
              <a:rPr lang="tr-TR" sz="2000" dirty="0" err="1">
                <a:solidFill>
                  <a:prstClr val="black"/>
                </a:solidFill>
              </a:rPr>
              <a:t>to</a:t>
            </a:r>
            <a:r>
              <a:rPr lang="tr-TR" sz="2000" dirty="0">
                <a:solidFill>
                  <a:prstClr val="black"/>
                </a:solidFill>
              </a:rPr>
              <a:t> 10.000.000 TL)</a:t>
            </a:r>
          </a:p>
          <a:p>
            <a:pPr lvl="0" defTabSz="887982">
              <a:defRPr/>
            </a:pPr>
            <a:endParaRPr lang="tr-TR" sz="2000" b="1" dirty="0">
              <a:solidFill>
                <a:prstClr val="black"/>
              </a:solidFill>
            </a:endParaRPr>
          </a:p>
          <a:p>
            <a:pPr lvl="0" defTabSz="887982">
              <a:defRPr/>
            </a:pPr>
            <a:r>
              <a:rPr lang="en-US" sz="2000" b="1" dirty="0">
                <a:solidFill>
                  <a:prstClr val="black"/>
                </a:solidFill>
              </a:rPr>
              <a:t>Positive discrimination is applied to</a:t>
            </a:r>
            <a:r>
              <a:rPr lang="tr-TR" sz="2000" b="1" dirty="0">
                <a:solidFill>
                  <a:prstClr val="black"/>
                </a:solidFill>
              </a:rPr>
              <a:t>,</a:t>
            </a:r>
          </a:p>
          <a:p>
            <a:pPr marL="742950" lvl="1" indent="-285750" defTabSz="887982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prstClr val="black"/>
                </a:solidFill>
              </a:rPr>
              <a:t>women </a:t>
            </a:r>
            <a:endParaRPr lang="tr-TR" sz="2000" dirty="0">
              <a:solidFill>
                <a:prstClr val="black"/>
              </a:solidFill>
            </a:endParaRPr>
          </a:p>
          <a:p>
            <a:pPr marL="742950" lvl="1" indent="-285750" defTabSz="887982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prstClr val="black"/>
                </a:solidFill>
              </a:rPr>
              <a:t>young people</a:t>
            </a:r>
            <a:endParaRPr lang="tr-TR" sz="2000" dirty="0">
              <a:solidFill>
                <a:prstClr val="black"/>
              </a:solidFill>
            </a:endParaRPr>
          </a:p>
          <a:p>
            <a:pPr marL="742950" lvl="1" indent="-285750" defTabSz="887982">
              <a:buFont typeface="Wingdings" panose="05000000000000000000" pitchFamily="2" charset="2"/>
              <a:buChar char="§"/>
              <a:defRPr/>
            </a:pPr>
            <a:r>
              <a:rPr lang="tr-TR" sz="2000" dirty="0" err="1">
                <a:solidFill>
                  <a:prstClr val="black"/>
                </a:solidFill>
              </a:rPr>
              <a:t>producer</a:t>
            </a:r>
            <a:r>
              <a:rPr lang="tr-TR" sz="2000" dirty="0">
                <a:solidFill>
                  <a:prstClr val="black"/>
                </a:solidFill>
              </a:rPr>
              <a:t> </a:t>
            </a:r>
            <a:r>
              <a:rPr lang="tr-TR" sz="2000" dirty="0" err="1">
                <a:solidFill>
                  <a:prstClr val="black"/>
                </a:solidFill>
              </a:rPr>
              <a:t>groups</a:t>
            </a:r>
            <a:endParaRPr lang="tr-TR" sz="2000" dirty="0">
              <a:solidFill>
                <a:prstClr val="black"/>
              </a:solidFill>
            </a:endParaRPr>
          </a:p>
          <a:p>
            <a:pPr marL="742950" lvl="1" indent="-285750" defTabSz="887982">
              <a:buFont typeface="Wingdings" panose="05000000000000000000" pitchFamily="2" charset="2"/>
              <a:buChar char="§"/>
              <a:defRPr/>
            </a:pPr>
            <a:r>
              <a:rPr lang="tr-TR" sz="2000" dirty="0" smtClean="0">
                <a:solidFill>
                  <a:prstClr val="black"/>
                </a:solidFill>
              </a:rPr>
              <a:t>Environment</a:t>
            </a:r>
          </a:p>
          <a:p>
            <a:pPr marL="742950" lvl="1" indent="-285750" defTabSz="887982">
              <a:buFont typeface="Wingdings" panose="05000000000000000000" pitchFamily="2" charset="2"/>
              <a:buChar char="§"/>
              <a:defRPr/>
            </a:pPr>
            <a:r>
              <a:rPr lang="tr-TR" sz="2000" dirty="0" err="1" smtClean="0">
                <a:solidFill>
                  <a:prstClr val="black"/>
                </a:solidFill>
              </a:rPr>
              <a:t>Vulnerable</a:t>
            </a:r>
            <a:r>
              <a:rPr lang="tr-TR" sz="2000" dirty="0" smtClean="0">
                <a:solidFill>
                  <a:prstClr val="black"/>
                </a:solidFill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</a:rPr>
              <a:t>groups</a:t>
            </a:r>
            <a:r>
              <a:rPr lang="tr-TR" sz="2000" dirty="0" smtClean="0">
                <a:solidFill>
                  <a:prstClr val="black"/>
                </a:solidFill>
              </a:rPr>
              <a:t> </a:t>
            </a:r>
            <a:endParaRPr lang="tr-TR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20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9067;p65">
            <a:extLst>
              <a:ext uri="{FF2B5EF4-FFF2-40B4-BE49-F238E27FC236}">
                <a16:creationId xmlns:a16="http://schemas.microsoft.com/office/drawing/2014/main" id="{CC47BF71-E32B-45AA-836A-7B1B56380947}"/>
              </a:ext>
            </a:extLst>
          </p:cNvPr>
          <p:cNvSpPr/>
          <p:nvPr/>
        </p:nvSpPr>
        <p:spPr>
          <a:xfrm rot="5400000">
            <a:off x="1225438" y="1116767"/>
            <a:ext cx="1222678" cy="2567342"/>
          </a:xfrm>
          <a:custGeom>
            <a:avLst/>
            <a:gdLst/>
            <a:ahLst/>
            <a:cxnLst/>
            <a:rect l="l" t="t" r="r" b="b"/>
            <a:pathLst>
              <a:path w="79474" h="121367" extrusionOk="0">
                <a:moveTo>
                  <a:pt x="0" y="0"/>
                </a:moveTo>
                <a:lnTo>
                  <a:pt x="0" y="121366"/>
                </a:lnTo>
                <a:lnTo>
                  <a:pt x="68729" y="121366"/>
                </a:lnTo>
                <a:lnTo>
                  <a:pt x="68729" y="85815"/>
                </a:lnTo>
                <a:cubicBezTo>
                  <a:pt x="68729" y="79588"/>
                  <a:pt x="70669" y="73514"/>
                  <a:pt x="74293" y="68448"/>
                </a:cubicBezTo>
                <a:lnTo>
                  <a:pt x="78249" y="62897"/>
                </a:lnTo>
                <a:cubicBezTo>
                  <a:pt x="79474" y="61672"/>
                  <a:pt x="79474" y="59694"/>
                  <a:pt x="78249" y="58469"/>
                </a:cubicBezTo>
                <a:lnTo>
                  <a:pt x="74293" y="52918"/>
                </a:lnTo>
                <a:cubicBezTo>
                  <a:pt x="70669" y="47840"/>
                  <a:pt x="68729" y="41778"/>
                  <a:pt x="68729" y="35551"/>
                </a:cubicBezTo>
                <a:lnTo>
                  <a:pt x="68729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91425" tIns="91425" rIns="91425" bIns="91425" anchor="ctr" anchorCtr="0">
            <a:noAutofit/>
          </a:bodyPr>
          <a:lstStyle/>
          <a:p>
            <a:pPr algn="ctr"/>
            <a:endParaRPr lang="tr-TR" sz="2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7140211" y="1801610"/>
            <a:ext cx="4463700" cy="7258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Rural Development Investments Support Pro</a:t>
            </a:r>
            <a:r>
              <a:rPr lang="tr-TR" dirty="0">
                <a:solidFill>
                  <a:srgbClr val="FF0000"/>
                </a:solidFill>
              </a:rPr>
              <a:t>gram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srgbClr val="FF0000"/>
                </a:solidFill>
              </a:rPr>
              <a:t>(KKYDP</a:t>
            </a:r>
            <a:r>
              <a:rPr lang="tr-TR" sz="44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BBF32886-58CA-4B18-8ED3-B4D3860D3964}"/>
              </a:ext>
            </a:extLst>
          </p:cNvPr>
          <p:cNvSpPr txBox="1"/>
          <p:nvPr/>
        </p:nvSpPr>
        <p:spPr>
          <a:xfrm>
            <a:off x="933241" y="3024000"/>
            <a:ext cx="917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6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19.781</a:t>
            </a:r>
            <a:r>
              <a:rPr lang="tr-TR" sz="1600" b="1" dirty="0" smtClean="0">
                <a:solidFill>
                  <a:srgbClr val="00B0F0"/>
                </a:solidFill>
                <a:latin typeface="Garamond" panose="02020404030301010803" pitchFamily="18" charset="0"/>
              </a:rPr>
              <a:t>  </a:t>
            </a:r>
            <a:r>
              <a:rPr lang="tr-TR" sz="1600" b="1" dirty="0">
                <a:solidFill>
                  <a:srgbClr val="00B0F0"/>
                </a:solidFill>
                <a:latin typeface="Garamond" panose="02020404030301010803" pitchFamily="18" charset="0"/>
              </a:rPr>
              <a:t>Project</a:t>
            </a:r>
          </a:p>
        </p:txBody>
      </p:sp>
      <p:sp>
        <p:nvSpPr>
          <p:cNvPr id="21" name="Google Shape;9067;p65">
            <a:extLst>
              <a:ext uri="{FF2B5EF4-FFF2-40B4-BE49-F238E27FC236}">
                <a16:creationId xmlns:a16="http://schemas.microsoft.com/office/drawing/2014/main" id="{F6A68DF7-C28F-41C9-B826-3B3F4785533F}"/>
              </a:ext>
            </a:extLst>
          </p:cNvPr>
          <p:cNvSpPr/>
          <p:nvPr/>
        </p:nvSpPr>
        <p:spPr>
          <a:xfrm rot="5400000">
            <a:off x="1208744" y="948985"/>
            <a:ext cx="1283458" cy="2567318"/>
          </a:xfrm>
          <a:custGeom>
            <a:avLst/>
            <a:gdLst/>
            <a:ahLst/>
            <a:cxnLst/>
            <a:rect l="l" t="t" r="r" b="b"/>
            <a:pathLst>
              <a:path w="79474" h="121367" extrusionOk="0">
                <a:moveTo>
                  <a:pt x="0" y="0"/>
                </a:moveTo>
                <a:lnTo>
                  <a:pt x="0" y="121366"/>
                </a:lnTo>
                <a:lnTo>
                  <a:pt x="68729" y="121366"/>
                </a:lnTo>
                <a:lnTo>
                  <a:pt x="68729" y="85815"/>
                </a:lnTo>
                <a:cubicBezTo>
                  <a:pt x="68729" y="79588"/>
                  <a:pt x="70669" y="73514"/>
                  <a:pt x="74293" y="68448"/>
                </a:cubicBezTo>
                <a:lnTo>
                  <a:pt x="78249" y="62897"/>
                </a:lnTo>
                <a:cubicBezTo>
                  <a:pt x="79474" y="61672"/>
                  <a:pt x="79474" y="59694"/>
                  <a:pt x="78249" y="58469"/>
                </a:cubicBezTo>
                <a:lnTo>
                  <a:pt x="74293" y="52918"/>
                </a:lnTo>
                <a:cubicBezTo>
                  <a:pt x="70669" y="47840"/>
                  <a:pt x="68729" y="41778"/>
                  <a:pt x="68729" y="35551"/>
                </a:cubicBezTo>
                <a:lnTo>
                  <a:pt x="68729" y="0"/>
                </a:ln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1" vert="vert270" wrap="square" lIns="91425" tIns="91425" rIns="91425" bIns="91425" anchor="ctr" anchorCtr="0">
            <a:noAutofit/>
          </a:bodyPr>
          <a:lstStyle/>
          <a:p>
            <a:pPr algn="ctr"/>
            <a:endParaRPr lang="tr-TR" sz="16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endParaRPr lang="tr-TR" sz="16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Garamond" panose="02020404030301010803" pitchFamily="18" charset="0"/>
              </a:rPr>
              <a:t>Economic and Infrastructure Investment Projects</a:t>
            </a:r>
            <a:endParaRPr lang="tr-TR" sz="1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DDE49BD0-D36F-4BC9-A20A-CBD31D7BC659}"/>
              </a:ext>
            </a:extLst>
          </p:cNvPr>
          <p:cNvSpPr txBox="1"/>
          <p:nvPr/>
        </p:nvSpPr>
        <p:spPr>
          <a:xfrm>
            <a:off x="1791742" y="3024000"/>
            <a:ext cx="14683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FF0000"/>
                </a:solidFill>
                <a:latin typeface="Garamond" panose="02020404030301010803" pitchFamily="18" charset="0"/>
              </a:rPr>
              <a:t>60</a:t>
            </a: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tr-TR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B</a:t>
            </a:r>
            <a:r>
              <a:rPr lang="tr-TR" sz="1600" b="1" dirty="0" err="1">
                <a:latin typeface="Garamond" panose="02020404030301010803" pitchFamily="18" charset="0"/>
              </a:rPr>
              <a:t>illion</a:t>
            </a:r>
            <a:r>
              <a:rPr lang="tr-TR" sz="1600" b="1" dirty="0">
                <a:latin typeface="Garamond" panose="02020404030301010803" pitchFamily="18" charset="0"/>
              </a:rPr>
              <a:t> </a:t>
            </a: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TL  Grant</a:t>
            </a:r>
          </a:p>
          <a:p>
            <a:r>
              <a:rPr lang="tr-TR" sz="1600" b="1" dirty="0">
                <a:solidFill>
                  <a:srgbClr val="FF0000"/>
                </a:solidFill>
                <a:latin typeface="Garamond" panose="02020404030301010803" pitchFamily="18" charset="0"/>
              </a:rPr>
              <a:t>125.183 </a:t>
            </a:r>
            <a:r>
              <a:rPr lang="tr-TR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Employment</a:t>
            </a:r>
            <a:endParaRPr lang="tr-TR" sz="16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23" name="Google Shape;9067;p65">
            <a:extLst>
              <a:ext uri="{FF2B5EF4-FFF2-40B4-BE49-F238E27FC236}">
                <a16:creationId xmlns:a16="http://schemas.microsoft.com/office/drawing/2014/main" id="{28DC22F3-E08E-46B1-B0C8-35CE8E150066}"/>
              </a:ext>
            </a:extLst>
          </p:cNvPr>
          <p:cNvSpPr/>
          <p:nvPr/>
        </p:nvSpPr>
        <p:spPr>
          <a:xfrm rot="5400000">
            <a:off x="4376584" y="1122852"/>
            <a:ext cx="1222680" cy="2565613"/>
          </a:xfrm>
          <a:custGeom>
            <a:avLst/>
            <a:gdLst/>
            <a:ahLst/>
            <a:cxnLst/>
            <a:rect l="l" t="t" r="r" b="b"/>
            <a:pathLst>
              <a:path w="79474" h="121367" extrusionOk="0">
                <a:moveTo>
                  <a:pt x="0" y="0"/>
                </a:moveTo>
                <a:lnTo>
                  <a:pt x="0" y="121366"/>
                </a:lnTo>
                <a:lnTo>
                  <a:pt x="68729" y="121366"/>
                </a:lnTo>
                <a:lnTo>
                  <a:pt x="68729" y="85815"/>
                </a:lnTo>
                <a:cubicBezTo>
                  <a:pt x="68729" y="79588"/>
                  <a:pt x="70669" y="73514"/>
                  <a:pt x="74293" y="68448"/>
                </a:cubicBezTo>
                <a:lnTo>
                  <a:pt x="78249" y="62897"/>
                </a:lnTo>
                <a:cubicBezTo>
                  <a:pt x="79474" y="61672"/>
                  <a:pt x="79474" y="59694"/>
                  <a:pt x="78249" y="58469"/>
                </a:cubicBezTo>
                <a:lnTo>
                  <a:pt x="74293" y="52918"/>
                </a:lnTo>
                <a:cubicBezTo>
                  <a:pt x="70669" y="47840"/>
                  <a:pt x="68729" y="41778"/>
                  <a:pt x="68729" y="35551"/>
                </a:cubicBezTo>
                <a:lnTo>
                  <a:pt x="68729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91425" tIns="91425" rIns="91425" bIns="91425" anchor="ctr" anchorCtr="0">
            <a:noAutofit/>
          </a:bodyPr>
          <a:lstStyle/>
          <a:p>
            <a:pPr algn="ctr"/>
            <a:endParaRPr lang="tr-TR" sz="2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1ACCD68F-0F2F-4F3C-8C7B-4BBB955D4FD8}"/>
              </a:ext>
            </a:extLst>
          </p:cNvPr>
          <p:cNvSpPr txBox="1"/>
          <p:nvPr/>
        </p:nvSpPr>
        <p:spPr>
          <a:xfrm>
            <a:off x="3870251" y="3024000"/>
            <a:ext cx="1189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2000" b="1">
                <a:solidFill>
                  <a:srgbClr val="F67B28"/>
                </a:solidFill>
              </a:defRPr>
            </a:lvl1pPr>
          </a:lstStyle>
          <a:p>
            <a:r>
              <a:rPr lang="tr-TR" sz="1600" dirty="0">
                <a:solidFill>
                  <a:srgbClr val="FF0000"/>
                </a:solidFill>
                <a:latin typeface="Garamond" panose="02020404030301010803" pitchFamily="18" charset="0"/>
              </a:rPr>
              <a:t>299.320 </a:t>
            </a:r>
          </a:p>
          <a:p>
            <a:r>
              <a:rPr lang="tr-TR" sz="1600" dirty="0" err="1">
                <a:solidFill>
                  <a:srgbClr val="609FD8"/>
                </a:solidFill>
                <a:latin typeface="Garamond" panose="02020404030301010803" pitchFamily="18" charset="0"/>
              </a:rPr>
              <a:t>Machinery</a:t>
            </a:r>
            <a:endParaRPr lang="tr-TR" sz="1600" dirty="0">
              <a:solidFill>
                <a:srgbClr val="609FD8"/>
              </a:solidFill>
              <a:latin typeface="Garamond" panose="02020404030301010803" pitchFamily="18" charset="0"/>
            </a:endParaRPr>
          </a:p>
        </p:txBody>
      </p:sp>
      <p:sp>
        <p:nvSpPr>
          <p:cNvPr id="25" name="Google Shape;9067;p65">
            <a:extLst>
              <a:ext uri="{FF2B5EF4-FFF2-40B4-BE49-F238E27FC236}">
                <a16:creationId xmlns:a16="http://schemas.microsoft.com/office/drawing/2014/main" id="{191DACD6-D124-4ADD-9E26-41A3843C205E}"/>
              </a:ext>
            </a:extLst>
          </p:cNvPr>
          <p:cNvSpPr/>
          <p:nvPr/>
        </p:nvSpPr>
        <p:spPr>
          <a:xfrm rot="5400000">
            <a:off x="4346742" y="908470"/>
            <a:ext cx="1282390" cy="2565613"/>
          </a:xfrm>
          <a:custGeom>
            <a:avLst/>
            <a:gdLst/>
            <a:ahLst/>
            <a:cxnLst/>
            <a:rect l="l" t="t" r="r" b="b"/>
            <a:pathLst>
              <a:path w="79474" h="121367" extrusionOk="0">
                <a:moveTo>
                  <a:pt x="0" y="0"/>
                </a:moveTo>
                <a:lnTo>
                  <a:pt x="0" y="121366"/>
                </a:lnTo>
                <a:lnTo>
                  <a:pt x="68729" y="121366"/>
                </a:lnTo>
                <a:lnTo>
                  <a:pt x="68729" y="85815"/>
                </a:lnTo>
                <a:cubicBezTo>
                  <a:pt x="68729" y="79588"/>
                  <a:pt x="70669" y="73514"/>
                  <a:pt x="74293" y="68448"/>
                </a:cubicBezTo>
                <a:lnTo>
                  <a:pt x="78249" y="62897"/>
                </a:lnTo>
                <a:cubicBezTo>
                  <a:pt x="79474" y="61672"/>
                  <a:pt x="79474" y="59694"/>
                  <a:pt x="78249" y="58469"/>
                </a:cubicBezTo>
                <a:lnTo>
                  <a:pt x="74293" y="52918"/>
                </a:lnTo>
                <a:cubicBezTo>
                  <a:pt x="70669" y="47840"/>
                  <a:pt x="68729" y="41778"/>
                  <a:pt x="68729" y="35551"/>
                </a:cubicBezTo>
                <a:lnTo>
                  <a:pt x="68729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headEnd type="none" w="sm" len="sm"/>
            <a:tailEnd type="none" w="sm" len="sm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1" vert="vert270" wrap="square" lIns="91425" tIns="91425" rIns="91425" bIns="91425" anchor="ctr" anchorCtr="0">
            <a:noAutofit/>
          </a:bodyPr>
          <a:lstStyle/>
          <a:p>
            <a:pPr algn="ctr"/>
            <a:endParaRPr lang="tr-TR" sz="16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endParaRPr lang="tr-TR" sz="16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tr-TR" sz="16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Machinery</a:t>
            </a:r>
            <a:r>
              <a:rPr lang="tr-TR" sz="1600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tr-TR" sz="16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Equipment</a:t>
            </a:r>
            <a:r>
              <a:rPr lang="tr-TR" sz="1600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tr-TR" sz="16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Supports</a:t>
            </a:r>
            <a:endParaRPr lang="tr-TR" sz="1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80907B5D-BEA6-4A36-BEC0-586396740072}"/>
              </a:ext>
            </a:extLst>
          </p:cNvPr>
          <p:cNvSpPr txBox="1"/>
          <p:nvPr/>
        </p:nvSpPr>
        <p:spPr>
          <a:xfrm>
            <a:off x="5017179" y="3024000"/>
            <a:ext cx="1383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FF0000"/>
                </a:solidFill>
                <a:latin typeface="Garamond" panose="02020404030301010803" pitchFamily="18" charset="0"/>
              </a:rPr>
              <a:t>22</a:t>
            </a:r>
            <a:r>
              <a:rPr lang="tr-T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tr-TR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Billion</a:t>
            </a:r>
            <a:r>
              <a:rPr lang="tr-T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TL Grant</a:t>
            </a: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086" y="1572233"/>
            <a:ext cx="1262044" cy="569854"/>
          </a:xfrm>
          <a:prstGeom prst="rect">
            <a:avLst/>
          </a:prstGeom>
        </p:spPr>
      </p:pic>
      <p:pic>
        <p:nvPicPr>
          <p:cNvPr id="33" name="Resim 32">
            <a:extLst>
              <a:ext uri="{FF2B5EF4-FFF2-40B4-BE49-F238E27FC236}">
                <a16:creationId xmlns:a16="http://schemas.microsoft.com/office/drawing/2014/main" id="{A7262400-9E4A-4AAC-9CDA-DEAECD2207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714" y="1570229"/>
            <a:ext cx="846018" cy="66241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cxnSp>
        <p:nvCxnSpPr>
          <p:cNvPr id="49" name="Düz Bağlayıcı 48"/>
          <p:cNvCxnSpPr>
            <a:cxnSpLocks/>
          </p:cNvCxnSpPr>
          <p:nvPr/>
        </p:nvCxnSpPr>
        <p:spPr>
          <a:xfrm>
            <a:off x="1791742" y="3024000"/>
            <a:ext cx="0" cy="53322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Düz Bağlayıcı 49"/>
          <p:cNvCxnSpPr/>
          <p:nvPr/>
        </p:nvCxnSpPr>
        <p:spPr>
          <a:xfrm>
            <a:off x="4990129" y="3024000"/>
            <a:ext cx="0" cy="53322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Google Shape;9067;p65">
            <a:extLst>
              <a:ext uri="{FF2B5EF4-FFF2-40B4-BE49-F238E27FC236}">
                <a16:creationId xmlns:a16="http://schemas.microsoft.com/office/drawing/2014/main" id="{CC47BF71-E32B-45AA-836A-7B1B56380947}"/>
              </a:ext>
            </a:extLst>
          </p:cNvPr>
          <p:cNvSpPr/>
          <p:nvPr/>
        </p:nvSpPr>
        <p:spPr>
          <a:xfrm rot="5400000">
            <a:off x="5616719" y="3702777"/>
            <a:ext cx="1344946" cy="2824076"/>
          </a:xfrm>
          <a:custGeom>
            <a:avLst/>
            <a:gdLst/>
            <a:ahLst/>
            <a:cxnLst/>
            <a:rect l="l" t="t" r="r" b="b"/>
            <a:pathLst>
              <a:path w="79474" h="121367" extrusionOk="0">
                <a:moveTo>
                  <a:pt x="0" y="0"/>
                </a:moveTo>
                <a:lnTo>
                  <a:pt x="0" y="121366"/>
                </a:lnTo>
                <a:lnTo>
                  <a:pt x="68729" y="121366"/>
                </a:lnTo>
                <a:lnTo>
                  <a:pt x="68729" y="85815"/>
                </a:lnTo>
                <a:cubicBezTo>
                  <a:pt x="68729" y="79588"/>
                  <a:pt x="70669" y="73514"/>
                  <a:pt x="74293" y="68448"/>
                </a:cubicBezTo>
                <a:lnTo>
                  <a:pt x="78249" y="62897"/>
                </a:lnTo>
                <a:cubicBezTo>
                  <a:pt x="79474" y="61672"/>
                  <a:pt x="79474" y="59694"/>
                  <a:pt x="78249" y="58469"/>
                </a:cubicBezTo>
                <a:lnTo>
                  <a:pt x="74293" y="52918"/>
                </a:lnTo>
                <a:cubicBezTo>
                  <a:pt x="70669" y="47840"/>
                  <a:pt x="68729" y="41778"/>
                  <a:pt x="68729" y="35551"/>
                </a:cubicBezTo>
                <a:lnTo>
                  <a:pt x="68729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91425" tIns="91425" rIns="91425" bIns="91425" anchor="ctr" anchorCtr="0">
            <a:noAutofit/>
          </a:bodyPr>
          <a:lstStyle/>
          <a:p>
            <a:pPr algn="ctr"/>
            <a:endParaRPr lang="tr-TR" sz="1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58" name="Metin kutusu 57">
            <a:extLst>
              <a:ext uri="{FF2B5EF4-FFF2-40B4-BE49-F238E27FC236}">
                <a16:creationId xmlns:a16="http://schemas.microsoft.com/office/drawing/2014/main" id="{BBF32886-58CA-4B18-8ED3-B4D3860D3964}"/>
              </a:ext>
            </a:extLst>
          </p:cNvPr>
          <p:cNvSpPr txBox="1"/>
          <p:nvPr/>
        </p:nvSpPr>
        <p:spPr>
          <a:xfrm>
            <a:off x="5326915" y="5634367"/>
            <a:ext cx="857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600" b="1" dirty="0">
                <a:solidFill>
                  <a:srgbClr val="FF0000"/>
                </a:solidFill>
                <a:latin typeface="Garamond" panose="02020404030301010803" pitchFamily="18" charset="0"/>
              </a:rPr>
              <a:t>411</a:t>
            </a:r>
            <a:r>
              <a:rPr lang="tr-TR" sz="1600" b="1" dirty="0">
                <a:solidFill>
                  <a:srgbClr val="00B0F0"/>
                </a:solidFill>
                <a:latin typeface="Garamond" panose="02020404030301010803" pitchFamily="18" charset="0"/>
              </a:rPr>
              <a:t>  Project</a:t>
            </a:r>
          </a:p>
        </p:txBody>
      </p:sp>
      <p:sp>
        <p:nvSpPr>
          <p:cNvPr id="59" name="Google Shape;9067;p65">
            <a:extLst>
              <a:ext uri="{FF2B5EF4-FFF2-40B4-BE49-F238E27FC236}">
                <a16:creationId xmlns:a16="http://schemas.microsoft.com/office/drawing/2014/main" id="{F6A68DF7-C28F-41C9-B826-3B3F4785533F}"/>
              </a:ext>
            </a:extLst>
          </p:cNvPr>
          <p:cNvSpPr/>
          <p:nvPr/>
        </p:nvSpPr>
        <p:spPr>
          <a:xfrm rot="5400000">
            <a:off x="5580115" y="3487007"/>
            <a:ext cx="1411804" cy="2824050"/>
          </a:xfrm>
          <a:custGeom>
            <a:avLst/>
            <a:gdLst/>
            <a:ahLst/>
            <a:cxnLst/>
            <a:rect l="l" t="t" r="r" b="b"/>
            <a:pathLst>
              <a:path w="79474" h="121367" extrusionOk="0">
                <a:moveTo>
                  <a:pt x="0" y="0"/>
                </a:moveTo>
                <a:lnTo>
                  <a:pt x="0" y="121366"/>
                </a:lnTo>
                <a:lnTo>
                  <a:pt x="68729" y="121366"/>
                </a:lnTo>
                <a:lnTo>
                  <a:pt x="68729" y="85815"/>
                </a:lnTo>
                <a:cubicBezTo>
                  <a:pt x="68729" y="79588"/>
                  <a:pt x="70669" y="73514"/>
                  <a:pt x="74293" y="68448"/>
                </a:cubicBezTo>
                <a:lnTo>
                  <a:pt x="78249" y="62897"/>
                </a:lnTo>
                <a:cubicBezTo>
                  <a:pt x="79474" y="61672"/>
                  <a:pt x="79474" y="59694"/>
                  <a:pt x="78249" y="58469"/>
                </a:cubicBezTo>
                <a:lnTo>
                  <a:pt x="74293" y="52918"/>
                </a:lnTo>
                <a:cubicBezTo>
                  <a:pt x="70669" y="47840"/>
                  <a:pt x="68729" y="41778"/>
                  <a:pt x="68729" y="35551"/>
                </a:cubicBezTo>
                <a:lnTo>
                  <a:pt x="68729" y="0"/>
                </a:ln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1" vert="vert270" wrap="square" lIns="91425" tIns="91425" rIns="91425" bIns="91425" anchor="ctr" anchorCtr="0">
            <a:noAutofit/>
          </a:bodyPr>
          <a:lstStyle/>
          <a:p>
            <a:pPr algn="ctr"/>
            <a:endParaRPr lang="tr-TR" sz="16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endParaRPr lang="tr-TR" sz="16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Garamond" panose="02020404030301010803" pitchFamily="18" charset="0"/>
              </a:rPr>
              <a:t>Economic and Infrastructure Investment Projects</a:t>
            </a:r>
            <a:endParaRPr lang="tr-TR" sz="1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60" name="Metin kutusu 59">
            <a:extLst>
              <a:ext uri="{FF2B5EF4-FFF2-40B4-BE49-F238E27FC236}">
                <a16:creationId xmlns:a16="http://schemas.microsoft.com/office/drawing/2014/main" id="{DDE49BD0-D36F-4BC9-A20A-CBD31D7BC659}"/>
              </a:ext>
            </a:extLst>
          </p:cNvPr>
          <p:cNvSpPr txBox="1"/>
          <p:nvPr/>
        </p:nvSpPr>
        <p:spPr>
          <a:xfrm>
            <a:off x="6457560" y="5597617"/>
            <a:ext cx="1998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FF0000"/>
                </a:solidFill>
                <a:latin typeface="Garamond" panose="02020404030301010803" pitchFamily="18" charset="0"/>
              </a:rPr>
              <a:t>945 </a:t>
            </a:r>
            <a:r>
              <a:rPr lang="tr-TR" sz="1600" b="1" dirty="0" err="1">
                <a:latin typeface="Garamond" panose="02020404030301010803" pitchFamily="18" charset="0"/>
              </a:rPr>
              <a:t>Million</a:t>
            </a:r>
            <a:r>
              <a:rPr lang="tr-TR" sz="1600" b="1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TL  Grant</a:t>
            </a:r>
          </a:p>
          <a:p>
            <a:r>
              <a:rPr lang="tr-TR" sz="1600" b="1" dirty="0">
                <a:solidFill>
                  <a:srgbClr val="FF0000"/>
                </a:solidFill>
                <a:latin typeface="Garamond" panose="02020404030301010803" pitchFamily="18" charset="0"/>
              </a:rPr>
              <a:t>794 </a:t>
            </a:r>
            <a:r>
              <a:rPr lang="tr-TR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Employment</a:t>
            </a:r>
            <a:endParaRPr lang="tr-TR" sz="16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71" name="Resim 70">
            <a:extLst>
              <a:ext uri="{FF2B5EF4-FFF2-40B4-BE49-F238E27FC236}">
                <a16:creationId xmlns:a16="http://schemas.microsoft.com/office/drawing/2014/main" id="{A7262400-9E4A-4AAC-9CDA-DEAECD2207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297" y="4215052"/>
            <a:ext cx="1023682" cy="80152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cxnSp>
        <p:nvCxnSpPr>
          <p:cNvPr id="77" name="Düz Bağlayıcı 76"/>
          <p:cNvCxnSpPr/>
          <p:nvPr/>
        </p:nvCxnSpPr>
        <p:spPr>
          <a:xfrm>
            <a:off x="6292571" y="5777165"/>
            <a:ext cx="0" cy="53322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Unvan 2"/>
          <p:cNvSpPr txBox="1">
            <a:spLocks/>
          </p:cNvSpPr>
          <p:nvPr/>
        </p:nvSpPr>
        <p:spPr>
          <a:xfrm>
            <a:off x="1371094" y="4533392"/>
            <a:ext cx="3093853" cy="1162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tr-TR" dirty="0"/>
              <a:t>2025</a:t>
            </a:r>
          </a:p>
        </p:txBody>
      </p:sp>
      <p:cxnSp>
        <p:nvCxnSpPr>
          <p:cNvPr id="4" name="Düz Bağlayıcı 3"/>
          <p:cNvCxnSpPr/>
          <p:nvPr/>
        </p:nvCxnSpPr>
        <p:spPr>
          <a:xfrm flipV="1">
            <a:off x="387421" y="4101099"/>
            <a:ext cx="11434515" cy="610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Unvan 2"/>
          <p:cNvSpPr txBox="1">
            <a:spLocks/>
          </p:cNvSpPr>
          <p:nvPr/>
        </p:nvSpPr>
        <p:spPr>
          <a:xfrm>
            <a:off x="8456484" y="2999336"/>
            <a:ext cx="4267245" cy="1162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tr-TR" sz="2400" dirty="0" err="1"/>
              <a:t>Between</a:t>
            </a:r>
            <a:r>
              <a:rPr lang="tr-TR" sz="2400" dirty="0"/>
              <a:t> 2006-2025</a:t>
            </a:r>
          </a:p>
        </p:txBody>
      </p:sp>
    </p:spTree>
    <p:extLst>
      <p:ext uri="{BB962C8B-B14F-4D97-AF65-F5344CB8AC3E}">
        <p14:creationId xmlns:p14="http://schemas.microsoft.com/office/powerpoint/2010/main" val="367627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İçerik Yer Tutucusu 2"/>
          <p:cNvSpPr txBox="1">
            <a:spLocks/>
          </p:cNvSpPr>
          <p:nvPr/>
        </p:nvSpPr>
        <p:spPr>
          <a:xfrm>
            <a:off x="738798" y="2081894"/>
            <a:ext cx="4472704" cy="3598802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defRPr/>
            </a:pPr>
            <a:endParaRPr lang="tr-TR" sz="1839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89460" y="369950"/>
            <a:ext cx="65" cy="23123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1676" rIns="0" bIns="-11676" numCol="1" anchor="ctr" anchorCtr="0" compatLnSpc="1">
            <a:prstTxWarp prst="textNoShape">
              <a:avLst/>
            </a:prstTxWarp>
            <a:spAutoFit/>
          </a:bodyPr>
          <a:lstStyle/>
          <a:p>
            <a:pPr defTabSz="840993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altLang="tr-TR" sz="1656" dirty="0">
              <a:latin typeface="Arial" panose="020B0604020202020204" pitchFamily="34" charset="0"/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444757"/>
              </p:ext>
            </p:extLst>
          </p:nvPr>
        </p:nvGraphicFramePr>
        <p:xfrm>
          <a:off x="635000" y="1345890"/>
          <a:ext cx="9490066" cy="49030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99891">
                  <a:extLst>
                    <a:ext uri="{9D8B030D-6E8A-4147-A177-3AD203B41FA5}">
                      <a16:colId xmlns:a16="http://schemas.microsoft.com/office/drawing/2014/main" val="1158683899"/>
                    </a:ext>
                  </a:extLst>
                </a:gridCol>
                <a:gridCol w="1290175">
                  <a:extLst>
                    <a:ext uri="{9D8B030D-6E8A-4147-A177-3AD203B41FA5}">
                      <a16:colId xmlns:a16="http://schemas.microsoft.com/office/drawing/2014/main" val="1558920522"/>
                    </a:ext>
                  </a:extLst>
                </a:gridCol>
              </a:tblGrid>
              <a:tr h="492546">
                <a:tc>
                  <a:txBody>
                    <a:bodyPr/>
                    <a:lstStyle/>
                    <a:p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tr-TR" sz="1600" kern="1200" dirty="0" err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Investment</a:t>
                      </a:r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tr-TR" sz="1600" kern="1200" dirty="0" err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Topics</a:t>
                      </a:r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of KKYDP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41" marR="49641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kern="1200" dirty="0" err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Number</a:t>
                      </a:r>
                      <a:r>
                        <a:rPr lang="tr-TR" sz="16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of </a:t>
                      </a:r>
                      <a:r>
                        <a:rPr lang="tr-TR" sz="1600" kern="1200" dirty="0" err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Projects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41" marR="49641" marT="87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3285889"/>
                  </a:ext>
                </a:extLst>
              </a:tr>
              <a:tr h="2501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Garamond" panose="02020404030301010803" pitchFamily="18" charset="0"/>
                        </a:rPr>
                        <a:t>Infrastructure Systems Investments for the Development of Family Business Activities</a:t>
                      </a:r>
                      <a:endParaRPr lang="tr-TR" sz="1600" b="0" i="0" u="none" strike="noStrike" dirty="0">
                        <a:solidFill>
                          <a:srgbClr val="333333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4.513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7937050"/>
                  </a:ext>
                </a:extLst>
              </a:tr>
              <a:tr h="2501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Garamond" panose="02020404030301010803" pitchFamily="18" charset="0"/>
                        </a:rPr>
                        <a:t>Investments </a:t>
                      </a:r>
                      <a:r>
                        <a:rPr lang="tr-TR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Garamond" panose="02020404030301010803" pitchFamily="18" charset="0"/>
                        </a:rPr>
                        <a:t>on</a:t>
                      </a:r>
                      <a:r>
                        <a:rPr lang="en-US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Garamond" panose="02020404030301010803" pitchFamily="18" charset="0"/>
                        </a:rPr>
                        <a:t> Beekeeping and Bee Products Processing and Packaging</a:t>
                      </a:r>
                      <a:endParaRPr lang="tr-TR" sz="1600" b="0" i="0" u="none" strike="noStrike" dirty="0">
                        <a:solidFill>
                          <a:srgbClr val="333333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9075289"/>
                  </a:ext>
                </a:extLst>
              </a:tr>
              <a:tr h="2501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Garamond" panose="02020404030301010803" pitchFamily="18" charset="0"/>
                        </a:rPr>
                        <a:t>Investments on Information Systems and Education</a:t>
                      </a:r>
                      <a:endParaRPr lang="tr-TR" sz="1600" b="0" i="0" u="none" strike="noStrike" dirty="0">
                        <a:solidFill>
                          <a:srgbClr val="333333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8219471"/>
                  </a:ext>
                </a:extLst>
              </a:tr>
              <a:tr h="3358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Garamond" panose="02020404030301010803" pitchFamily="18" charset="0"/>
                        </a:rPr>
                        <a:t>Steel Silo (Storage of Agricultural Products)</a:t>
                      </a:r>
                      <a:endParaRPr lang="tr-TR" sz="1600" b="0" i="0" u="none" strike="noStrike" dirty="0">
                        <a:solidFill>
                          <a:srgbClr val="333333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7663394"/>
                  </a:ext>
                </a:extLst>
              </a:tr>
              <a:tr h="25014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Garamond" panose="02020404030301010803" pitchFamily="18" charset="0"/>
                        </a:rPr>
                        <a:t>Improving</a:t>
                      </a:r>
                      <a:r>
                        <a:rPr lang="tr-TR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tr-TR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Garamond" panose="02020404030301010803" pitchFamily="18" charset="0"/>
                        </a:rPr>
                        <a:t>Farming</a:t>
                      </a:r>
                      <a:r>
                        <a:rPr lang="tr-TR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Garamond" panose="02020404030301010803" pitchFamily="18" charset="0"/>
                        </a:rPr>
                        <a:t> Operations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3.490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0051948"/>
                  </a:ext>
                </a:extLst>
              </a:tr>
              <a:tr h="2501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Garamond" panose="02020404030301010803" pitchFamily="18" charset="0"/>
                        </a:rPr>
                        <a:t>Investments for Handicrafts and Value Added Products</a:t>
                      </a:r>
                      <a:endParaRPr lang="tr-TR" sz="1600" b="0" i="0" u="none" strike="noStrike" dirty="0">
                        <a:solidFill>
                          <a:srgbClr val="333333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9814570"/>
                  </a:ext>
                </a:extLst>
              </a:tr>
              <a:tr h="2501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Garamond" panose="02020404030301010803" pitchFamily="18" charset="0"/>
                        </a:rPr>
                        <a:t>Processing, Drying, Packaging and Storage of Animal and Plant Origin Fertilizers</a:t>
                      </a:r>
                      <a:endParaRPr lang="tr-TR" sz="1600" b="0" i="0" u="none" strike="noStrike" dirty="0">
                        <a:solidFill>
                          <a:srgbClr val="333333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5295054"/>
                  </a:ext>
                </a:extLst>
              </a:tr>
              <a:tr h="25014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Garamond" panose="02020404030301010803" pitchFamily="18" charset="0"/>
                        </a:rPr>
                        <a:t>Investments</a:t>
                      </a:r>
                      <a:r>
                        <a:rPr lang="tr-TR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tr-TR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Garamond" panose="02020404030301010803" pitchFamily="18" charset="0"/>
                        </a:rPr>
                        <a:t>for</a:t>
                      </a:r>
                      <a:r>
                        <a:rPr lang="tr-TR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tr-TR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Garamond" panose="02020404030301010803" pitchFamily="18" charset="0"/>
                        </a:rPr>
                        <a:t>Rural</a:t>
                      </a:r>
                      <a:r>
                        <a:rPr lang="tr-TR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tr-TR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Garamond" panose="02020404030301010803" pitchFamily="18" charset="0"/>
                        </a:rPr>
                        <a:t>Tourism</a:t>
                      </a:r>
                      <a:r>
                        <a:rPr lang="tr-TR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5297743"/>
                  </a:ext>
                </a:extLst>
              </a:tr>
              <a:tr h="25014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Garamond" panose="02020404030301010803" pitchFamily="18" charset="0"/>
                        </a:rPr>
                        <a:t>Investments</a:t>
                      </a:r>
                      <a:r>
                        <a:rPr lang="tr-TR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tr-TR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Garamond" panose="02020404030301010803" pitchFamily="18" charset="0"/>
                        </a:rPr>
                        <a:t>for</a:t>
                      </a:r>
                      <a:r>
                        <a:rPr lang="tr-TR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tr-TR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Garamond" panose="02020404030301010803" pitchFamily="18" charset="0"/>
                        </a:rPr>
                        <a:t>Machinery</a:t>
                      </a:r>
                      <a:r>
                        <a:rPr lang="tr-TR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Garamond" panose="02020404030301010803" pitchFamily="18" charset="0"/>
                        </a:rPr>
                        <a:t> Park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075322"/>
                  </a:ext>
                </a:extLst>
              </a:tr>
              <a:tr h="25014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Garamond" panose="02020404030301010803" pitchFamily="18" charset="0"/>
                        </a:rPr>
                        <a:t>Cold</a:t>
                      </a:r>
                      <a:r>
                        <a:rPr lang="tr-TR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Garamond" panose="02020404030301010803" pitchFamily="18" charset="0"/>
                        </a:rPr>
                        <a:t> Storage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1213100"/>
                  </a:ext>
                </a:extLst>
              </a:tr>
              <a:tr h="2501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Garamond" panose="02020404030301010803" pitchFamily="18" charset="0"/>
                        </a:rPr>
                        <a:t>Investments for Structuring of Aquaculture</a:t>
                      </a:r>
                      <a:endParaRPr lang="tr-TR" sz="1600" b="0" i="0" u="none" strike="noStrike" dirty="0">
                        <a:solidFill>
                          <a:srgbClr val="333333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516739"/>
                  </a:ext>
                </a:extLst>
              </a:tr>
              <a:tr h="2501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Garamond" panose="02020404030301010803" pitchFamily="18" charset="0"/>
                        </a:rPr>
                        <a:t>Fixed Investments for Agricultural Production</a:t>
                      </a:r>
                      <a:endParaRPr lang="tr-TR" sz="1600" b="0" i="0" u="none" strike="noStrike" dirty="0">
                        <a:solidFill>
                          <a:srgbClr val="333333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2.250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9492687"/>
                  </a:ext>
                </a:extLst>
              </a:tr>
              <a:tr h="2501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Garamond" panose="02020404030301010803" pitchFamily="18" charset="0"/>
                        </a:rPr>
                        <a:t>Processing, Drying, Freezing, Packaging and Storage of Agricultural Products</a:t>
                      </a:r>
                      <a:endParaRPr lang="tr-TR" sz="1600" b="0" i="0" u="none" strike="noStrike" dirty="0">
                        <a:solidFill>
                          <a:srgbClr val="333333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6.266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6998921"/>
                  </a:ext>
                </a:extLst>
              </a:tr>
              <a:tr h="2501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Garamond" panose="02020404030301010803" pitchFamily="18" charset="0"/>
                        </a:rPr>
                        <a:t>Investments for Collective  Pressurized Irrigation </a:t>
                      </a:r>
                      <a:endParaRPr lang="tr-TR" sz="1600" b="0" i="0" u="none" strike="noStrike" dirty="0">
                        <a:solidFill>
                          <a:srgbClr val="333333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453305"/>
                  </a:ext>
                </a:extLst>
              </a:tr>
              <a:tr h="2501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Garamond" panose="02020404030301010803" pitchFamily="18" charset="0"/>
                        </a:rPr>
                        <a:t>Investments for the Use of Renewable Energy Resources</a:t>
                      </a:r>
                      <a:endParaRPr lang="tr-TR" sz="1600" b="0" i="0" u="none" strike="noStrike" dirty="0">
                        <a:solidFill>
                          <a:srgbClr val="333333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1243703"/>
                  </a:ext>
                </a:extLst>
              </a:tr>
              <a:tr h="27033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Garamond" panose="02020404030301010803" pitchFamily="18" charset="0"/>
                        </a:rPr>
                        <a:t>Renewable</a:t>
                      </a:r>
                      <a:r>
                        <a:rPr lang="tr-TR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tr-TR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Garamond" panose="02020404030301010803" pitchFamily="18" charset="0"/>
                        </a:rPr>
                        <a:t>Energy</a:t>
                      </a:r>
                      <a:r>
                        <a:rPr lang="tr-TR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tr-TR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Garamond" panose="02020404030301010803" pitchFamily="18" charset="0"/>
                        </a:rPr>
                        <a:t>Production</a:t>
                      </a:r>
                      <a:r>
                        <a:rPr lang="tr-TR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tr-TR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Garamond" panose="02020404030301010803" pitchFamily="18" charset="0"/>
                        </a:rPr>
                        <a:t>Facilities</a:t>
                      </a:r>
                      <a:endParaRPr lang="tr-TR" sz="1600" b="0" i="0" u="none" strike="noStrike" dirty="0">
                        <a:solidFill>
                          <a:srgbClr val="333333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1603323"/>
                  </a:ext>
                </a:extLst>
              </a:tr>
              <a:tr h="23044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19.781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8378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735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140501F9D31DDE40A2A9856752806840" ma:contentTypeVersion="1" ma:contentTypeDescription="Yeni belge oluşturun." ma:contentTypeScope="" ma:versionID="fd1ce7de83d9e27afe3554ad975f0ee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4d4e3fdf9f7a112181f73f79ec0ec6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Zamanlama Başlangıç Tarihi" ma:description="Zamanlama Başlangıç Tarihi, Yayımlama özelliği tarafından oluşturulan bir site sütunudur. Bu sütun, bu sayfanın site ziyaretçilerine ilk kez görüntüleneceği tarih ve zamanı belirtmek için kullanılır." ma:internalName="PublishingStartDate">
      <xsd:simpleType>
        <xsd:restriction base="dms:Unknown"/>
      </xsd:simpleType>
    </xsd:element>
    <xsd:element name="PublishingExpirationDate" ma:index="9" nillable="true" ma:displayName="Zamanlama Bitiş Tarihi" ma:description="Zamanlama Bitiş Tarihi, Yayımlama özelliği tarafından oluşturulan bir site sütunudur. Bu sütun, bu sayfanın site ziyaretçilerine artık görüntülenmeyeceği tarih ve zamanı belirtmek için kullanılır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8C5402-E29B-4C33-8FDB-39A3F480A2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492CCFB-AD24-4EAF-8409-ECC40D098E30}">
  <ds:schemaRefs>
    <ds:schemaRef ds:uri="http://schemas.microsoft.com/office/2006/documentManagement/types"/>
    <ds:schemaRef ds:uri="http://purl.org/dc/dcmitype/"/>
    <ds:schemaRef ds:uri="http://schemas.microsoft.com/sharepoint/v3"/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BD7829DA-4E51-4CBC-90B3-30DBF761AA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14686</TotalTime>
  <Words>1475</Words>
  <Application>Microsoft Office PowerPoint</Application>
  <PresentationFormat>Geniş ekran</PresentationFormat>
  <Paragraphs>309</Paragraphs>
  <Slides>23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32" baseType="lpstr">
      <vt:lpstr>Arial</vt:lpstr>
      <vt:lpstr>Calibri</vt:lpstr>
      <vt:lpstr>Garamond</vt:lpstr>
      <vt:lpstr>Symbol</vt:lpstr>
      <vt:lpstr>Tahoma</vt:lpstr>
      <vt:lpstr>Times New Roman</vt:lpstr>
      <vt:lpstr>Times,</vt:lpstr>
      <vt:lpstr>Wingdings</vt:lpstr>
      <vt:lpstr>Office Teması</vt:lpstr>
      <vt:lpstr>THE REPUBLIC OF TÜRKİYE  MINISTRY OF AGRICULTURE AND FORESTRY</vt:lpstr>
      <vt:lpstr>PowerPoint Sunusu</vt:lpstr>
      <vt:lpstr>PowerPoint Sunusu</vt:lpstr>
      <vt:lpstr>PowerPoint Sunusu</vt:lpstr>
      <vt:lpstr>PowerPoint Sunusu</vt:lpstr>
      <vt:lpstr>Rural Development Supports </vt:lpstr>
      <vt:lpstr>PowerPoint Sunusu</vt:lpstr>
      <vt:lpstr> Rural Development Investments Support Program (KKYDP)</vt:lpstr>
      <vt:lpstr>PowerPoint Sunusu</vt:lpstr>
      <vt:lpstr>PowerPoint Sunusu</vt:lpstr>
      <vt:lpstr>In summary</vt:lpstr>
      <vt:lpstr>IPARD Programme</vt:lpstr>
      <vt:lpstr>PowerPoint Sunusu</vt:lpstr>
      <vt:lpstr>PowerPoint Sunusu</vt:lpstr>
      <vt:lpstr>International Funded Projects Applied in Disadvantages Areas TÜRKİYE’S  IFAD AND WORLD BANK PROJECTS APPROACH</vt:lpstr>
      <vt:lpstr>ONGOING PROJECTS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KIND REGARDS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DELL</dc:creator>
  <cp:lastModifiedBy>Gökten DAMAR</cp:lastModifiedBy>
  <cp:revision>387</cp:revision>
  <cp:lastPrinted>2024-01-12T11:25:06Z</cp:lastPrinted>
  <dcterms:created xsi:type="dcterms:W3CDTF">2023-10-30T17:05:25Z</dcterms:created>
  <dcterms:modified xsi:type="dcterms:W3CDTF">2025-04-22T10:14:20Z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0x010100140501F9D31DDE40A2A9856752806840</vt:lpwstr>
  </property>
</Properties>
</file>