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6"/>
  </p:notesMasterIdLst>
  <p:sldIdLst>
    <p:sldId id="355" r:id="rId2"/>
    <p:sldId id="416" r:id="rId3"/>
    <p:sldId id="370" r:id="rId4"/>
    <p:sldId id="371" r:id="rId5"/>
    <p:sldId id="404" r:id="rId6"/>
    <p:sldId id="397" r:id="rId7"/>
    <p:sldId id="386" r:id="rId8"/>
    <p:sldId id="388" r:id="rId9"/>
    <p:sldId id="387" r:id="rId10"/>
    <p:sldId id="398" r:id="rId11"/>
    <p:sldId id="392" r:id="rId12"/>
    <p:sldId id="393" r:id="rId13"/>
    <p:sldId id="394" r:id="rId14"/>
    <p:sldId id="405" r:id="rId15"/>
    <p:sldId id="406" r:id="rId16"/>
    <p:sldId id="413" r:id="rId17"/>
    <p:sldId id="407" r:id="rId18"/>
    <p:sldId id="408" r:id="rId19"/>
    <p:sldId id="409" r:id="rId20"/>
    <p:sldId id="417" r:id="rId21"/>
    <p:sldId id="414" r:id="rId22"/>
    <p:sldId id="343" r:id="rId23"/>
    <p:sldId id="418" r:id="rId24"/>
    <p:sldId id="36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9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hesabı" initials="Mh" lastIdx="2" clrIdx="0">
    <p:extLst>
      <p:ext uri="{19B8F6BF-5375-455C-9EA6-DF929625EA0E}">
        <p15:presenceInfo xmlns:p15="http://schemas.microsoft.com/office/powerpoint/2012/main" userId="382a870b568b52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EFE"/>
    <a:srgbClr val="00FFFF"/>
    <a:srgbClr val="800000"/>
    <a:srgbClr val="7E0000"/>
    <a:srgbClr val="CCFF99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>
      <p:cViewPr varScale="1">
        <p:scale>
          <a:sx n="74" d="100"/>
          <a:sy n="74" d="100"/>
        </p:scale>
        <p:origin x="1284" y="90"/>
      </p:cViewPr>
      <p:guideLst>
        <p:guide orient="horz" pos="2160"/>
        <p:guide pos="2880"/>
        <p:guide pos="29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EC02D-3B60-4EEE-85F0-FF6300D40A5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31055-C997-408C-9745-B8217B37D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48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14600"/>
            <a:ext cx="9144000" cy="18288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Strengthening </a:t>
            </a:r>
            <a:r>
              <a:rPr lang="tr-TR" sz="3200" b="1" dirty="0" smtClean="0"/>
              <a:t>t</a:t>
            </a:r>
            <a:r>
              <a:rPr lang="en-US" sz="3200" b="1" dirty="0" smtClean="0"/>
              <a:t>he Resilience </a:t>
            </a:r>
            <a:r>
              <a:rPr lang="tr-TR" sz="3200" b="1" dirty="0" smtClean="0"/>
              <a:t>o</a:t>
            </a:r>
            <a:r>
              <a:rPr lang="en-US" sz="3200" b="1" dirty="0" smtClean="0"/>
              <a:t>f Family Farmers </a:t>
            </a:r>
            <a:r>
              <a:rPr lang="tr-TR" sz="3200" b="1" dirty="0" smtClean="0"/>
              <a:t>a</a:t>
            </a:r>
            <a:r>
              <a:rPr lang="en-US" sz="3200" b="1" dirty="0" err="1" smtClean="0"/>
              <a:t>nd</a:t>
            </a:r>
            <a:r>
              <a:rPr lang="en-US" sz="3200" b="1" dirty="0" smtClean="0"/>
              <a:t> Small-scale Producers </a:t>
            </a:r>
            <a:r>
              <a:rPr lang="tr-TR" sz="3200" b="1" dirty="0" smtClean="0"/>
              <a:t>i</a:t>
            </a:r>
            <a:r>
              <a:rPr lang="en-US" sz="3200" b="1" dirty="0" smtClean="0"/>
              <a:t>n </a:t>
            </a:r>
            <a:r>
              <a:rPr lang="tr-TR" sz="3200" b="1" dirty="0" smtClean="0"/>
              <a:t>t</a:t>
            </a:r>
            <a:r>
              <a:rPr lang="en-US" sz="3200" b="1" dirty="0" smtClean="0"/>
              <a:t>he Agriculture </a:t>
            </a:r>
            <a:r>
              <a:rPr lang="tr-TR" sz="3200" b="1" dirty="0" smtClean="0"/>
              <a:t>a</a:t>
            </a:r>
            <a:r>
              <a:rPr lang="en-US" sz="3200" b="1" dirty="0" err="1" smtClean="0"/>
              <a:t>nd</a:t>
            </a:r>
            <a:r>
              <a:rPr lang="en-US" sz="3200" b="1" dirty="0" smtClean="0"/>
              <a:t> Food Sector </a:t>
            </a:r>
            <a:r>
              <a:rPr lang="tr-TR" sz="3200" b="1" dirty="0" smtClean="0"/>
              <a:t>i</a:t>
            </a:r>
            <a:r>
              <a:rPr lang="en-US" sz="3200" b="1" dirty="0" smtClean="0"/>
              <a:t>n </a:t>
            </a:r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en-US" sz="3200" b="1" dirty="0" smtClean="0"/>
              <a:t>O</a:t>
            </a:r>
            <a:r>
              <a:rPr lang="tr-TR" sz="3200" b="1" dirty="0" smtClean="0"/>
              <a:t>IC</a:t>
            </a:r>
            <a:r>
              <a:rPr lang="en-US" sz="3200" b="1" dirty="0" smtClean="0"/>
              <a:t> Member Countries</a:t>
            </a:r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smtClean="0"/>
              <a:t> Case </a:t>
            </a:r>
            <a:r>
              <a:rPr lang="tr-TR" sz="3200" b="1" dirty="0" err="1" smtClean="0"/>
              <a:t>Study</a:t>
            </a:r>
            <a:r>
              <a:rPr lang="tr-TR" sz="3200" b="1" dirty="0" smtClean="0"/>
              <a:t>: Senegal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4572000"/>
            <a:ext cx="9067800" cy="12954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Haluk </a:t>
            </a:r>
            <a:r>
              <a:rPr lang="en-US" sz="2400" dirty="0" err="1" smtClean="0">
                <a:solidFill>
                  <a:srgbClr val="0070C0"/>
                </a:solidFill>
              </a:rPr>
              <a:t>Gediko</a:t>
            </a:r>
            <a:r>
              <a:rPr lang="tr-TR" sz="2400" dirty="0" smtClean="0">
                <a:solidFill>
                  <a:srgbClr val="0070C0"/>
                </a:solidFill>
              </a:rPr>
              <a:t>ğ</a:t>
            </a:r>
            <a:r>
              <a:rPr lang="en-US" sz="2400" dirty="0" err="1" smtClean="0">
                <a:solidFill>
                  <a:srgbClr val="0070C0"/>
                </a:solidFill>
              </a:rPr>
              <a:t>lu</a:t>
            </a:r>
            <a:endParaRPr lang="tr-TR" sz="2400" dirty="0">
              <a:solidFill>
                <a:srgbClr val="0070C0"/>
              </a:solidFill>
            </a:endParaRPr>
          </a:p>
          <a:p>
            <a:r>
              <a:rPr lang="tr-TR" sz="2400" dirty="0" err="1" smtClean="0">
                <a:solidFill>
                  <a:srgbClr val="0070C0"/>
                </a:solidFill>
              </a:rPr>
              <a:t>Associate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Professor</a:t>
            </a:r>
            <a:r>
              <a:rPr lang="tr-TR" sz="2400" dirty="0" smtClean="0">
                <a:solidFill>
                  <a:srgbClr val="0070C0"/>
                </a:solidFill>
              </a:rPr>
              <a:t>         </a:t>
            </a:r>
          </a:p>
          <a:p>
            <a:r>
              <a:rPr lang="tr-TR" sz="2400" dirty="0" smtClean="0">
                <a:solidFill>
                  <a:srgbClr val="0070C0"/>
                </a:solidFill>
              </a:rPr>
              <a:t>Konya </a:t>
            </a:r>
            <a:r>
              <a:rPr lang="tr-TR" sz="2400" dirty="0" err="1" smtClean="0">
                <a:solidFill>
                  <a:srgbClr val="0070C0"/>
                </a:solidFill>
              </a:rPr>
              <a:t>Food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and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Agriculture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University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endParaRPr 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/>
              <p:cNvSpPr/>
              <p:nvPr/>
            </p:nvSpPr>
            <p:spPr>
              <a:xfrm>
                <a:off x="2286000" y="6274969"/>
                <a:ext cx="4572000" cy="4306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900"/>
                  </a:spcBef>
                  <a:spcAft>
                    <a:spcPts val="150"/>
                  </a:spcAft>
                  <a:buClr>
                    <a:srgbClr val="E48312"/>
                  </a:buClr>
                  <a:buSzPct val="100000"/>
                </a:pPr>
                <a:r>
                  <a:rPr lang="tr-TR" sz="2400" spc="15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April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sz="2400" i="1" spc="15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tr-TR" sz="2400" b="0" i="1" spc="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22</m:t>
                        </m:r>
                      </m:e>
                      <m:sup>
                        <m:r>
                          <a:rPr lang="tr-TR" sz="2400" b="0" i="1" spc="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𝑛𝑑</m:t>
                        </m:r>
                      </m:sup>
                    </m:sSup>
                  </m:oMath>
                </a14:m>
                <a:r>
                  <a:rPr lang="tr-TR" sz="2400" spc="15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tr-TR" sz="2400" spc="15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2025</a:t>
                </a:r>
              </a:p>
            </p:txBody>
          </p:sp>
        </mc:Choice>
        <mc:Fallback xmlns="">
          <p:sp>
            <p:nvSpPr>
              <p:cNvPr id="6" name="Dikdörtgen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6274969"/>
                <a:ext cx="4572000" cy="430631"/>
              </a:xfrm>
              <a:prstGeom prst="rect">
                <a:avLst/>
              </a:prstGeom>
              <a:blipFill rotWithShape="0">
                <a:blip r:embed="rId2"/>
                <a:stretch>
                  <a:fillRect t="-18310" b="-309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0" y="1295400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0070C0"/>
                </a:solidFill>
              </a:rPr>
              <a:t>24th  MEETING OF THE COMCEC AGRICULTURE WORKING GROUP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7" name="Resim 6" descr="C:\Users\malanbay\Desktop\gridsizlikurumsalbeyazfonlu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226722"/>
            <a:ext cx="1371600" cy="14490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9400" y="163306"/>
            <a:ext cx="2156571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8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0070C0"/>
                </a:solidFill>
              </a:rPr>
              <a:t>Resilience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010400" cy="5257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sz="3100" dirty="0" smtClean="0"/>
              <a:t>Resilience of agricultural production can show variation from one year to another.</a:t>
            </a:r>
          </a:p>
          <a:p>
            <a:pPr>
              <a:lnSpc>
                <a:spcPct val="150000"/>
              </a:lnSpc>
            </a:pPr>
            <a:r>
              <a:rPr lang="en-US" sz="3100" dirty="0" smtClean="0"/>
              <a:t>Agricultural production system can be resilient in one year and non-resilient in the following year.</a:t>
            </a:r>
          </a:p>
          <a:p>
            <a:pPr>
              <a:lnSpc>
                <a:spcPct val="150000"/>
              </a:lnSpc>
            </a:pPr>
            <a:r>
              <a:rPr lang="en-US" sz="3100" dirty="0" smtClean="0"/>
              <a:t>Hence, the resilience of the system should be checked regularly.</a:t>
            </a:r>
          </a:p>
          <a:p>
            <a:pPr>
              <a:lnSpc>
                <a:spcPct val="150000"/>
              </a:lnSpc>
            </a:pPr>
            <a:r>
              <a:rPr lang="en-US" sz="3100" dirty="0" smtClean="0"/>
              <a:t>Alternative ways to measure resilience can lead to different results.</a:t>
            </a:r>
          </a:p>
          <a:p>
            <a:pPr>
              <a:lnSpc>
                <a:spcPct val="150000"/>
              </a:lnSpc>
            </a:pPr>
            <a:r>
              <a:rPr lang="en-US" sz="3100" dirty="0" smtClean="0"/>
              <a:t>In Senegal, agricultural production shows less fluctuations after 2010 and the system looks more resilient.</a:t>
            </a: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41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>
                <a:solidFill>
                  <a:srgbClr val="0070C0"/>
                </a:solidFill>
              </a:rPr>
              <a:t>Factors</a:t>
            </a:r>
            <a:r>
              <a:rPr lang="tr-TR" dirty="0" smtClean="0">
                <a:solidFill>
                  <a:srgbClr val="0070C0"/>
                </a:solidFill>
              </a:rPr>
              <a:t> </a:t>
            </a:r>
            <a:r>
              <a:rPr lang="tr-TR" dirty="0" err="1" smtClean="0">
                <a:solidFill>
                  <a:srgbClr val="0070C0"/>
                </a:solidFill>
              </a:rPr>
              <a:t>Influencing</a:t>
            </a:r>
            <a:r>
              <a:rPr lang="tr-TR" dirty="0" smtClean="0">
                <a:solidFill>
                  <a:srgbClr val="0070C0"/>
                </a:solidFill>
              </a:rPr>
              <a:t> </a:t>
            </a:r>
            <a:r>
              <a:rPr lang="tr-TR" dirty="0" err="1" smtClean="0">
                <a:solidFill>
                  <a:srgbClr val="0070C0"/>
                </a:solidFill>
              </a:rPr>
              <a:t>Resilience</a:t>
            </a:r>
            <a:r>
              <a:rPr lang="tr-TR" dirty="0" smtClean="0">
                <a:solidFill>
                  <a:srgbClr val="0070C0"/>
                </a:solidFill>
              </a:rPr>
              <a:t>: </a:t>
            </a:r>
            <a:br>
              <a:rPr lang="tr-TR" dirty="0" smtClean="0">
                <a:solidFill>
                  <a:srgbClr val="0070C0"/>
                </a:solidFill>
              </a:rPr>
            </a:br>
            <a:r>
              <a:rPr lang="tr-TR" dirty="0" err="1" smtClean="0">
                <a:solidFill>
                  <a:srgbClr val="0070C0"/>
                </a:solidFill>
              </a:rPr>
              <a:t>Capital</a:t>
            </a:r>
            <a:r>
              <a:rPr lang="tr-TR" dirty="0" smtClean="0">
                <a:solidFill>
                  <a:srgbClr val="0070C0"/>
                </a:solidFill>
              </a:rPr>
              <a:t> </a:t>
            </a:r>
            <a:r>
              <a:rPr lang="tr-TR" dirty="0" err="1" smtClean="0">
                <a:solidFill>
                  <a:srgbClr val="0070C0"/>
                </a:solidFill>
              </a:rPr>
              <a:t>Formation</a:t>
            </a:r>
            <a:r>
              <a:rPr lang="tr-TR" dirty="0" smtClean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417638"/>
            <a:ext cx="7996237" cy="500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58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>
                <a:solidFill>
                  <a:srgbClr val="0070C0"/>
                </a:solidFill>
              </a:rPr>
              <a:t>Factors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 err="1">
                <a:solidFill>
                  <a:srgbClr val="0070C0"/>
                </a:solidFill>
              </a:rPr>
              <a:t>Influencing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 err="1">
                <a:solidFill>
                  <a:srgbClr val="0070C0"/>
                </a:solidFill>
              </a:rPr>
              <a:t>Resilience</a:t>
            </a:r>
            <a:r>
              <a:rPr lang="tr-TR" dirty="0">
                <a:solidFill>
                  <a:srgbClr val="0070C0"/>
                </a:solidFill>
              </a:rPr>
              <a:t>: </a:t>
            </a:r>
            <a:br>
              <a:rPr lang="tr-TR" dirty="0">
                <a:solidFill>
                  <a:srgbClr val="0070C0"/>
                </a:solidFill>
              </a:rPr>
            </a:br>
            <a:r>
              <a:rPr lang="tr-TR" dirty="0" err="1" smtClean="0">
                <a:solidFill>
                  <a:srgbClr val="0070C0"/>
                </a:solidFill>
              </a:rPr>
              <a:t>Arable</a:t>
            </a:r>
            <a:r>
              <a:rPr lang="tr-TR" dirty="0" smtClean="0">
                <a:solidFill>
                  <a:srgbClr val="0070C0"/>
                </a:solidFill>
              </a:rPr>
              <a:t> Land</a:t>
            </a:r>
            <a:r>
              <a:rPr lang="tr-TR" dirty="0" smtClean="0">
                <a:solidFill>
                  <a:srgbClr val="00B0F0"/>
                </a:solidFill>
              </a:rPr>
              <a:t> 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62" y="1417638"/>
            <a:ext cx="8220075" cy="500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39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>
                <a:solidFill>
                  <a:srgbClr val="0070C0"/>
                </a:solidFill>
              </a:rPr>
              <a:t>Factors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 err="1">
                <a:solidFill>
                  <a:srgbClr val="0070C0"/>
                </a:solidFill>
              </a:rPr>
              <a:t>Influencing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 err="1">
                <a:solidFill>
                  <a:srgbClr val="0070C0"/>
                </a:solidFill>
              </a:rPr>
              <a:t>Resilience</a:t>
            </a:r>
            <a:r>
              <a:rPr lang="tr-TR" dirty="0">
                <a:solidFill>
                  <a:srgbClr val="0070C0"/>
                </a:solidFill>
              </a:rPr>
              <a:t>: </a:t>
            </a:r>
            <a:br>
              <a:rPr lang="tr-TR" dirty="0">
                <a:solidFill>
                  <a:srgbClr val="0070C0"/>
                </a:solidFill>
              </a:rPr>
            </a:br>
            <a:r>
              <a:rPr lang="tr-TR" dirty="0" err="1" smtClean="0">
                <a:solidFill>
                  <a:srgbClr val="0070C0"/>
                </a:solidFill>
              </a:rPr>
              <a:t>Livestock</a:t>
            </a:r>
            <a:r>
              <a:rPr lang="tr-TR" dirty="0" smtClean="0">
                <a:solidFill>
                  <a:srgbClr val="0070C0"/>
                </a:solidFill>
              </a:rPr>
              <a:t> Inventory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87" y="1676400"/>
            <a:ext cx="8124825" cy="471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66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en-US" sz="4000" dirty="0" smtClean="0">
                <a:solidFill>
                  <a:srgbClr val="0070C0"/>
                </a:solidFill>
              </a:rPr>
              <a:t>Regression </a:t>
            </a:r>
            <a:r>
              <a:rPr lang="tr-TR" sz="4000" dirty="0" smtClean="0">
                <a:solidFill>
                  <a:srgbClr val="0070C0"/>
                </a:solidFill>
              </a:rPr>
              <a:t>Analysis</a:t>
            </a:r>
            <a:endParaRPr lang="en-US" sz="4000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864847"/>
              </p:ext>
            </p:extLst>
          </p:nvPr>
        </p:nvGraphicFramePr>
        <p:xfrm>
          <a:off x="1437640" y="1524000"/>
          <a:ext cx="5953760" cy="4230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/>
                <a:gridCol w="762000"/>
                <a:gridCol w="914400"/>
                <a:gridCol w="914400"/>
                <a:gridCol w="914400"/>
                <a:gridCol w="914400"/>
                <a:gridCol w="162560"/>
              </a:tblGrid>
              <a:tr h="37084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Dept</a:t>
                      </a:r>
                      <a:r>
                        <a:rPr lang="tr-T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r>
                        <a:rPr lang="tr-TR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 </a:t>
                      </a:r>
                      <a:r>
                        <a:rPr lang="tr-TR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Change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Value of Total </a:t>
                      </a:r>
                      <a:r>
                        <a:rPr lang="tr-TR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Agricultural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Production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Senegal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Coeff</a:t>
                      </a: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Std</a:t>
                      </a: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</a:t>
                      </a: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t-Stat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∆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Credit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-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∆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Capital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1.424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∆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Cattle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∆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ArableLand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Constant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-0.045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0.057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0.442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i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Adjusted</a:t>
                      </a:r>
                      <a:r>
                        <a:rPr lang="en-US" sz="14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4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F(4,14)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1371600" y="2819400"/>
            <a:ext cx="4876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ikdörtgen 4"/>
          <p:cNvSpPr/>
          <p:nvPr/>
        </p:nvSpPr>
        <p:spPr>
          <a:xfrm>
            <a:off x="1371600" y="3581400"/>
            <a:ext cx="4876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5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en-US" sz="4000" dirty="0">
                <a:solidFill>
                  <a:srgbClr val="0070C0"/>
                </a:solidFill>
              </a:rPr>
              <a:t>Regression </a:t>
            </a:r>
            <a:r>
              <a:rPr lang="tr-TR" sz="4000" dirty="0">
                <a:solidFill>
                  <a:srgbClr val="0070C0"/>
                </a:solidFill>
              </a:rPr>
              <a:t>Analysis</a:t>
            </a: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/>
          </p:nvPr>
        </p:nvGraphicFramePr>
        <p:xfrm>
          <a:off x="1437640" y="1524000"/>
          <a:ext cx="5953760" cy="4230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/>
                <a:gridCol w="762000"/>
                <a:gridCol w="914400"/>
                <a:gridCol w="914400"/>
                <a:gridCol w="914400"/>
                <a:gridCol w="914400"/>
                <a:gridCol w="162560"/>
              </a:tblGrid>
              <a:tr h="37084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Dept. Variable</a:t>
                      </a:r>
                      <a:r>
                        <a:rPr lang="en-US" sz="16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60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 Change in Value of Agricultural Production per Hectare for Senegal</a:t>
                      </a:r>
                      <a:endParaRPr lang="en-US" sz="1600" noProof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Coeff</a:t>
                      </a: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Std</a:t>
                      </a: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</a:t>
                      </a: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t-Stat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∆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Credit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-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∆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Capital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∆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Cattle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∆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ArableLand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Constant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-0.049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0.049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0.337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i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Adjusted</a:t>
                      </a:r>
                      <a:r>
                        <a:rPr lang="en-US" sz="14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4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F(4,14)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1371600" y="2819400"/>
            <a:ext cx="4876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1371600" y="3200400"/>
            <a:ext cx="4876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kdörtgen 6"/>
          <p:cNvSpPr/>
          <p:nvPr/>
        </p:nvSpPr>
        <p:spPr>
          <a:xfrm>
            <a:off x="1371600" y="3581400"/>
            <a:ext cx="4876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4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4000" dirty="0" err="1" smtClean="0">
                <a:solidFill>
                  <a:srgbClr val="0070C0"/>
                </a:solidFill>
              </a:rPr>
              <a:t>Regression</a:t>
            </a:r>
            <a:r>
              <a:rPr lang="tr-TR" sz="3600" dirty="0" smtClean="0">
                <a:solidFill>
                  <a:srgbClr val="0070C0"/>
                </a:solidFill>
              </a:rPr>
              <a:t> Analysis </a:t>
            </a:r>
            <a:endParaRPr lang="tr-TR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437"/>
            <a:ext cx="8229600" cy="5440363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Results</a:t>
            </a:r>
          </a:p>
          <a:p>
            <a:pPr lvl="1"/>
            <a:r>
              <a:rPr lang="en-US" sz="2000" dirty="0" smtClean="0"/>
              <a:t>As </a:t>
            </a:r>
            <a:r>
              <a:rPr lang="en-US" sz="2000" dirty="0"/>
              <a:t>the growth of capital </a:t>
            </a:r>
            <a:r>
              <a:rPr lang="en-US" sz="2000" dirty="0" smtClean="0"/>
              <a:t>accumulation in agriculture increases, the resilience increases.</a:t>
            </a:r>
          </a:p>
          <a:p>
            <a:pPr lvl="1"/>
            <a:r>
              <a:rPr lang="en-US" sz="2000" dirty="0" smtClean="0"/>
              <a:t>As </a:t>
            </a:r>
            <a:r>
              <a:rPr lang="en-US" sz="2000" dirty="0"/>
              <a:t>the growth of access </a:t>
            </a:r>
            <a:r>
              <a:rPr lang="en-US" sz="2000" dirty="0" smtClean="0"/>
              <a:t>to arable land increases, the resilience increases.</a:t>
            </a:r>
          </a:p>
          <a:p>
            <a:pPr lvl="1"/>
            <a:r>
              <a:rPr lang="en-US" sz="2000" dirty="0" smtClean="0"/>
              <a:t>As the </a:t>
            </a:r>
            <a:r>
              <a:rPr lang="en-US" sz="2000" dirty="0"/>
              <a:t>growth of</a:t>
            </a:r>
            <a:r>
              <a:rPr lang="en-US" sz="2000" dirty="0" smtClean="0"/>
              <a:t> number of cattle increases, the resilience increases (based on value per hectare).</a:t>
            </a:r>
          </a:p>
          <a:p>
            <a:r>
              <a:rPr lang="en-US" sz="2400" b="1" dirty="0" smtClean="0"/>
              <a:t>Policy Implications</a:t>
            </a:r>
          </a:p>
          <a:p>
            <a:pPr lvl="1"/>
            <a:r>
              <a:rPr lang="en-US" sz="2000" dirty="0" smtClean="0"/>
              <a:t>Financial support programs, such as cost share programs, can be established for farmers to accumulate farm capital</a:t>
            </a:r>
            <a:r>
              <a:rPr lang="tr-TR" sz="2000" dirty="0" smtClean="0"/>
              <a:t> </a:t>
            </a:r>
            <a:r>
              <a:rPr lang="en-US" sz="2000" dirty="0"/>
              <a:t> (e.g. building, equipment, machinery</a:t>
            </a:r>
            <a:r>
              <a:rPr lang="en-US" sz="2000" dirty="0" smtClean="0"/>
              <a:t>).</a:t>
            </a:r>
          </a:p>
          <a:p>
            <a:pPr lvl="1"/>
            <a:r>
              <a:rPr lang="en-US" sz="2000" dirty="0" smtClean="0"/>
              <a:t>Farmers access to arable land can be increased through government support programs, such as rent cost sharing, and long term rental contracts through leasing. Care should be taken for deforestation. </a:t>
            </a:r>
          </a:p>
          <a:p>
            <a:pPr lvl="1"/>
            <a:r>
              <a:rPr lang="en-US" sz="2000" dirty="0" smtClean="0"/>
              <a:t>Educational and financial support programs for livestock operators can be established to increase the number of cattle holdings. 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 smtClean="0"/>
          </a:p>
          <a:p>
            <a:pPr lvl="0"/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7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tr-TR" sz="4000" dirty="0" err="1" smtClean="0">
                <a:solidFill>
                  <a:srgbClr val="0070C0"/>
                </a:solidFill>
              </a:rPr>
              <a:t>Principal</a:t>
            </a:r>
            <a:r>
              <a:rPr lang="tr-TR" sz="4000" dirty="0" smtClean="0">
                <a:solidFill>
                  <a:srgbClr val="0070C0"/>
                </a:solidFill>
              </a:rPr>
              <a:t> Component Analysis</a:t>
            </a:r>
            <a:endParaRPr lang="en-US" sz="4000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/>
          </p:nvPr>
        </p:nvGraphicFramePr>
        <p:xfrm>
          <a:off x="2352040" y="1524000"/>
          <a:ext cx="412496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/>
                <a:gridCol w="1153160"/>
                <a:gridCol w="990600"/>
                <a:gridCol w="447040"/>
                <a:gridCol w="16256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Comp1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Comp2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Credit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Capital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0.471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Cattle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ArableLand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FertilizerN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0.366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0.890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Component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Eigenvalue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Proportion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 flipV="1">
            <a:off x="5029200" y="3352800"/>
            <a:ext cx="685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3886200" y="1981200"/>
            <a:ext cx="7620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9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tr-TR" sz="4000" dirty="0" err="1" smtClean="0">
                <a:solidFill>
                  <a:srgbClr val="0070C0"/>
                </a:solidFill>
              </a:rPr>
              <a:t>Regression</a:t>
            </a:r>
            <a:r>
              <a:rPr lang="tr-TR" sz="4000" dirty="0" smtClean="0">
                <a:solidFill>
                  <a:srgbClr val="0070C0"/>
                </a:solidFill>
              </a:rPr>
              <a:t> Analysis &amp;</a:t>
            </a:r>
            <a:br>
              <a:rPr lang="tr-TR" sz="4000" dirty="0" smtClean="0">
                <a:solidFill>
                  <a:srgbClr val="0070C0"/>
                </a:solidFill>
              </a:rPr>
            </a:br>
            <a:r>
              <a:rPr lang="tr-TR" sz="4000" dirty="0" err="1" smtClean="0">
                <a:solidFill>
                  <a:srgbClr val="0070C0"/>
                </a:solidFill>
              </a:rPr>
              <a:t>Principal</a:t>
            </a:r>
            <a:r>
              <a:rPr lang="tr-TR" sz="4000" dirty="0" smtClean="0">
                <a:solidFill>
                  <a:srgbClr val="0070C0"/>
                </a:solidFill>
              </a:rPr>
              <a:t> Component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tr-TR" sz="4000" dirty="0" smtClean="0">
                <a:solidFill>
                  <a:srgbClr val="0070C0"/>
                </a:solidFill>
              </a:rPr>
              <a:t>Analysis</a:t>
            </a:r>
            <a:endParaRPr lang="en-US" sz="4000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352393"/>
              </p:ext>
            </p:extLst>
          </p:nvPr>
        </p:nvGraphicFramePr>
        <p:xfrm>
          <a:off x="1437640" y="1891665"/>
          <a:ext cx="5953760" cy="35947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0360"/>
                <a:gridCol w="685800"/>
                <a:gridCol w="751840"/>
                <a:gridCol w="914400"/>
                <a:gridCol w="914400"/>
                <a:gridCol w="914400"/>
                <a:gridCol w="162560"/>
              </a:tblGrid>
              <a:tr h="37084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Dept</a:t>
                      </a:r>
                      <a:r>
                        <a:rPr lang="tr-T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r>
                        <a:rPr lang="tr-TR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 </a:t>
                      </a:r>
                      <a:r>
                        <a:rPr lang="tr-TR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Change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Value of Total </a:t>
                      </a:r>
                      <a:r>
                        <a:rPr lang="tr-TR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Agricultural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Production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Coeff</a:t>
                      </a: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Std</a:t>
                      </a: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</a:t>
                      </a: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t-Stat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∆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PC1: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Productive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Assets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∆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PC2: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Inputs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-0.279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Constant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0.079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-0.30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0.768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i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Adjusted</a:t>
                      </a:r>
                      <a:r>
                        <a:rPr lang="en-US" sz="14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4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F(2,16)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1371600" y="3124200"/>
            <a:ext cx="48768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4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tr-TR" sz="4000" dirty="0" err="1" smtClean="0">
                <a:solidFill>
                  <a:srgbClr val="0070C0"/>
                </a:solidFill>
              </a:rPr>
              <a:t>Regression</a:t>
            </a:r>
            <a:r>
              <a:rPr lang="tr-TR" sz="4000" dirty="0" smtClean="0">
                <a:solidFill>
                  <a:srgbClr val="0070C0"/>
                </a:solidFill>
              </a:rPr>
              <a:t> Analysis &amp;</a:t>
            </a:r>
            <a:br>
              <a:rPr lang="tr-TR" sz="4000" dirty="0" smtClean="0">
                <a:solidFill>
                  <a:srgbClr val="0070C0"/>
                </a:solidFill>
              </a:rPr>
            </a:br>
            <a:r>
              <a:rPr lang="tr-TR" sz="4000" dirty="0" err="1" smtClean="0">
                <a:solidFill>
                  <a:srgbClr val="0070C0"/>
                </a:solidFill>
              </a:rPr>
              <a:t>Principal</a:t>
            </a:r>
            <a:r>
              <a:rPr lang="tr-TR" sz="4000" dirty="0" smtClean="0">
                <a:solidFill>
                  <a:srgbClr val="0070C0"/>
                </a:solidFill>
              </a:rPr>
              <a:t> Component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tr-TR" sz="4000" dirty="0" smtClean="0">
                <a:solidFill>
                  <a:srgbClr val="0070C0"/>
                </a:solidFill>
              </a:rPr>
              <a:t>Analysis</a:t>
            </a:r>
            <a:endParaRPr lang="en-US" sz="4000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082521"/>
              </p:ext>
            </p:extLst>
          </p:nvPr>
        </p:nvGraphicFramePr>
        <p:xfrm>
          <a:off x="1437640" y="1828101"/>
          <a:ext cx="5953760" cy="37457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0360"/>
                <a:gridCol w="685800"/>
                <a:gridCol w="751840"/>
                <a:gridCol w="914400"/>
                <a:gridCol w="914400"/>
                <a:gridCol w="914400"/>
                <a:gridCol w="162560"/>
              </a:tblGrid>
              <a:tr h="37084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Dept</a:t>
                      </a:r>
                      <a:r>
                        <a:rPr lang="tr-T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r>
                        <a:rPr lang="tr-TR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 </a:t>
                      </a:r>
                      <a:r>
                        <a:rPr lang="tr-TR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Change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Value of </a:t>
                      </a:r>
                      <a:r>
                        <a:rPr lang="tr-TR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Agricultural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Production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Hectare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Coeff</a:t>
                      </a: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Std</a:t>
                      </a: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</a:t>
                      </a: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t-Stat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∆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PC1: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Productive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Assets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∆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PC2: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Inputs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-0.101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Constant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-0.014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0.044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-0.32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0.750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i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Adjusted</a:t>
                      </a:r>
                      <a:r>
                        <a:rPr lang="en-US" sz="14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4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F(2,16)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1371600" y="3276600"/>
            <a:ext cx="48768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5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Project Team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010400" cy="52578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Haluk </a:t>
            </a:r>
            <a:r>
              <a:rPr lang="en-US" sz="2500" dirty="0" err="1" smtClean="0"/>
              <a:t>Gedikoglu</a:t>
            </a:r>
            <a:endParaRPr lang="tr-TR" sz="2500" dirty="0" smtClean="0"/>
          </a:p>
          <a:p>
            <a:pPr lvl="1"/>
            <a:r>
              <a:rPr lang="en-US" sz="2100" dirty="0" smtClean="0"/>
              <a:t>Associate Professor, Agricultural Economist, Konya Food and Agriculture University</a:t>
            </a:r>
          </a:p>
          <a:p>
            <a:r>
              <a:rPr lang="en-US" sz="2500" dirty="0" err="1" smtClean="0"/>
              <a:t>Sevim</a:t>
            </a:r>
            <a:r>
              <a:rPr lang="en-US" sz="2500" dirty="0" smtClean="0"/>
              <a:t> </a:t>
            </a:r>
            <a:r>
              <a:rPr lang="en-US" sz="2500" dirty="0" err="1" smtClean="0"/>
              <a:t>Seda</a:t>
            </a:r>
            <a:r>
              <a:rPr lang="en-US" sz="2500" dirty="0" smtClean="0"/>
              <a:t> </a:t>
            </a:r>
            <a:r>
              <a:rPr lang="en-US" sz="2500" dirty="0" err="1" smtClean="0"/>
              <a:t>Yamac</a:t>
            </a:r>
            <a:endParaRPr lang="tr-TR" sz="2500" dirty="0" smtClean="0"/>
          </a:p>
          <a:p>
            <a:pPr lvl="1"/>
            <a:r>
              <a:rPr lang="en-US" sz="2100" dirty="0" smtClean="0"/>
              <a:t>Associate Professor, Agricultural Irrigation, Necmettin Erbakan University</a:t>
            </a:r>
          </a:p>
          <a:p>
            <a:r>
              <a:rPr lang="en-US" sz="2500" dirty="0" err="1" smtClean="0"/>
              <a:t>Dilek</a:t>
            </a:r>
            <a:r>
              <a:rPr lang="en-US" sz="2500" dirty="0" smtClean="0"/>
              <a:t> </a:t>
            </a:r>
            <a:r>
              <a:rPr lang="en-US" sz="2500" dirty="0" err="1" smtClean="0"/>
              <a:t>Killi</a:t>
            </a:r>
            <a:endParaRPr lang="tr-TR" sz="2500" dirty="0" smtClean="0"/>
          </a:p>
          <a:p>
            <a:pPr lvl="1"/>
            <a:r>
              <a:rPr lang="en-US" sz="2100" dirty="0" smtClean="0"/>
              <a:t>Assistant </a:t>
            </a:r>
            <a:r>
              <a:rPr lang="en-US" sz="2100" dirty="0" err="1" smtClean="0"/>
              <a:t>Profesor</a:t>
            </a:r>
            <a:r>
              <a:rPr lang="en-US" sz="2100" dirty="0" smtClean="0"/>
              <a:t>, Crop Science, Institute of Sustainable Plant Protection</a:t>
            </a:r>
            <a:r>
              <a:rPr lang="tr-TR" sz="2100" dirty="0" smtClean="0"/>
              <a:t>, </a:t>
            </a:r>
            <a:r>
              <a:rPr lang="tr-TR" sz="2100" dirty="0" err="1" smtClean="0"/>
              <a:t>Council</a:t>
            </a:r>
            <a:r>
              <a:rPr lang="tr-TR" sz="2100" dirty="0" smtClean="0"/>
              <a:t> of </a:t>
            </a:r>
            <a:r>
              <a:rPr lang="tr-TR" sz="2100" dirty="0" err="1" smtClean="0"/>
              <a:t>National</a:t>
            </a:r>
            <a:r>
              <a:rPr lang="tr-TR" sz="2100" dirty="0" smtClean="0"/>
              <a:t> </a:t>
            </a:r>
            <a:r>
              <a:rPr lang="tr-TR" sz="2100" dirty="0" err="1" smtClean="0"/>
              <a:t>Research-Italy</a:t>
            </a:r>
            <a:r>
              <a:rPr lang="en-US" sz="2100" dirty="0" smtClean="0"/>
              <a:t> </a:t>
            </a:r>
          </a:p>
          <a:p>
            <a:r>
              <a:rPr lang="en-US" sz="2500" dirty="0" smtClean="0"/>
              <a:t>Mohammad </a:t>
            </a:r>
            <a:r>
              <a:rPr lang="en-US" sz="2500" dirty="0" err="1" smtClean="0"/>
              <a:t>Ansarian</a:t>
            </a:r>
            <a:endParaRPr lang="tr-TR" sz="2500" dirty="0" smtClean="0"/>
          </a:p>
          <a:p>
            <a:pPr lvl="1"/>
            <a:r>
              <a:rPr lang="en-US" sz="2100" dirty="0" smtClean="0"/>
              <a:t>Ph.D. Student in Economics, Necmettin Erbakan University </a:t>
            </a: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96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tr-TR" sz="3600" dirty="0" err="1">
                <a:solidFill>
                  <a:srgbClr val="0070C0"/>
                </a:solidFill>
              </a:rPr>
              <a:t>Regression</a:t>
            </a:r>
            <a:r>
              <a:rPr lang="tr-TR" sz="3600" dirty="0">
                <a:solidFill>
                  <a:srgbClr val="0070C0"/>
                </a:solidFill>
              </a:rPr>
              <a:t> Analysis &amp;</a:t>
            </a:r>
            <a:br>
              <a:rPr lang="tr-TR" sz="3600" dirty="0">
                <a:solidFill>
                  <a:srgbClr val="0070C0"/>
                </a:solidFill>
              </a:rPr>
            </a:br>
            <a:r>
              <a:rPr lang="tr-TR" sz="3600" dirty="0" err="1">
                <a:solidFill>
                  <a:srgbClr val="0070C0"/>
                </a:solidFill>
              </a:rPr>
              <a:t>Principal</a:t>
            </a:r>
            <a:r>
              <a:rPr lang="tr-TR" sz="3600" dirty="0">
                <a:solidFill>
                  <a:srgbClr val="0070C0"/>
                </a:solidFill>
              </a:rPr>
              <a:t> Component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tr-TR" sz="3600" dirty="0">
                <a:solidFill>
                  <a:srgbClr val="0070C0"/>
                </a:solidFill>
              </a:rPr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437"/>
            <a:ext cx="8229600" cy="4906963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Results</a:t>
            </a:r>
          </a:p>
          <a:p>
            <a:pPr lvl="1"/>
            <a:r>
              <a:rPr lang="en-US" sz="2000" dirty="0" smtClean="0"/>
              <a:t>As the growth of access to productive assets/inputs in agriculture increases, the resilience increases.</a:t>
            </a:r>
          </a:p>
          <a:p>
            <a:pPr lvl="1"/>
            <a:r>
              <a:rPr lang="en-US" sz="2000" dirty="0" smtClean="0"/>
              <a:t>As the growth of variable inputs (import dependent) increases, the resilience decreases.</a:t>
            </a:r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 smtClean="0"/>
          </a:p>
          <a:p>
            <a:pPr lvl="0"/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784" y="2743199"/>
            <a:ext cx="6090432" cy="4084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12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tr-TR" sz="3600" dirty="0" err="1">
                <a:solidFill>
                  <a:srgbClr val="0070C0"/>
                </a:solidFill>
              </a:rPr>
              <a:t>Regression</a:t>
            </a:r>
            <a:r>
              <a:rPr lang="tr-TR" sz="3600" dirty="0">
                <a:solidFill>
                  <a:srgbClr val="0070C0"/>
                </a:solidFill>
              </a:rPr>
              <a:t> Analysis &amp;</a:t>
            </a:r>
            <a:br>
              <a:rPr lang="tr-TR" sz="3600" dirty="0">
                <a:solidFill>
                  <a:srgbClr val="0070C0"/>
                </a:solidFill>
              </a:rPr>
            </a:br>
            <a:r>
              <a:rPr lang="tr-TR" sz="3600" dirty="0" err="1">
                <a:solidFill>
                  <a:srgbClr val="0070C0"/>
                </a:solidFill>
              </a:rPr>
              <a:t>Principal</a:t>
            </a:r>
            <a:r>
              <a:rPr lang="tr-TR" sz="3600" dirty="0">
                <a:solidFill>
                  <a:srgbClr val="0070C0"/>
                </a:solidFill>
              </a:rPr>
              <a:t> Component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tr-TR" sz="3600" dirty="0">
                <a:solidFill>
                  <a:srgbClr val="0070C0"/>
                </a:solidFill>
              </a:rPr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437"/>
            <a:ext cx="8229600" cy="4906963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Policy Implications</a:t>
            </a:r>
          </a:p>
          <a:p>
            <a:pPr lvl="1"/>
            <a:r>
              <a:rPr lang="en-US" sz="2000" dirty="0" smtClean="0"/>
              <a:t>Farmers reliance on especially import dependent variable input can be decreased through alternative production systems, such as organic farming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use</a:t>
            </a:r>
            <a:r>
              <a:rPr lang="tr-TR" sz="2000" dirty="0" smtClean="0"/>
              <a:t> of </a:t>
            </a:r>
            <a:r>
              <a:rPr lang="tr-TR" sz="2000" dirty="0" err="1" smtClean="0"/>
              <a:t>manure</a:t>
            </a:r>
            <a:r>
              <a:rPr lang="tr-TR" sz="2000" dirty="0" smtClean="0"/>
              <a:t>.</a:t>
            </a:r>
            <a:endParaRPr lang="en-US" sz="2000" dirty="0" smtClean="0"/>
          </a:p>
          <a:p>
            <a:pPr lvl="1"/>
            <a:endParaRPr lang="tr-TR" sz="2000" dirty="0" smtClean="0"/>
          </a:p>
          <a:p>
            <a:pPr lvl="1"/>
            <a:endParaRPr lang="tr-TR" sz="2000" dirty="0"/>
          </a:p>
          <a:p>
            <a:pPr lvl="1"/>
            <a:endParaRPr lang="tr-TR" sz="2000" dirty="0" smtClean="0"/>
          </a:p>
          <a:p>
            <a:pPr lvl="1"/>
            <a:endParaRPr lang="tr-TR" sz="2000" dirty="0"/>
          </a:p>
          <a:p>
            <a:pPr lvl="1"/>
            <a:endParaRPr lang="tr-TR" sz="2000" dirty="0" smtClean="0"/>
          </a:p>
          <a:p>
            <a:pPr lvl="1"/>
            <a:endParaRPr lang="tr-TR" sz="2000" dirty="0"/>
          </a:p>
          <a:p>
            <a:pPr lvl="1"/>
            <a:endParaRPr lang="tr-TR" sz="2000" dirty="0" smtClean="0"/>
          </a:p>
          <a:p>
            <a:pPr lvl="1"/>
            <a:endParaRPr lang="tr-TR" sz="2000" dirty="0"/>
          </a:p>
          <a:p>
            <a:pPr marL="457200" lvl="1" indent="0">
              <a:buNone/>
            </a:pPr>
            <a:endParaRPr lang="tr-TR" sz="2000" dirty="0"/>
          </a:p>
          <a:p>
            <a:pPr lvl="1"/>
            <a:r>
              <a:rPr lang="tr-TR" sz="2000" dirty="0" smtClean="0"/>
              <a:t>M</a:t>
            </a:r>
            <a:r>
              <a:rPr lang="en-US" sz="2000" dirty="0" err="1" smtClean="0"/>
              <a:t>arketing</a:t>
            </a:r>
            <a:r>
              <a:rPr lang="en-US" sz="2000" dirty="0" smtClean="0"/>
              <a:t> </a:t>
            </a:r>
            <a:r>
              <a:rPr lang="en-US" sz="2000" dirty="0"/>
              <a:t>support programs can be developed to connect </a:t>
            </a:r>
            <a:r>
              <a:rPr lang="en-US" sz="2000" dirty="0" smtClean="0"/>
              <a:t>farmers</a:t>
            </a:r>
            <a:r>
              <a:rPr lang="tr-TR" sz="2000" dirty="0" smtClean="0"/>
              <a:t> of </a:t>
            </a:r>
            <a:r>
              <a:rPr lang="tr-TR" sz="2000" dirty="0" err="1" smtClean="0"/>
              <a:t>organic</a:t>
            </a:r>
            <a:r>
              <a:rPr lang="tr-TR" sz="2000" dirty="0" smtClean="0"/>
              <a:t> </a:t>
            </a:r>
            <a:r>
              <a:rPr lang="tr-TR" sz="2000" dirty="0" err="1" smtClean="0"/>
              <a:t>agriculture</a:t>
            </a:r>
            <a:r>
              <a:rPr lang="en-US" sz="2000" dirty="0" smtClean="0"/>
              <a:t> </a:t>
            </a:r>
            <a:r>
              <a:rPr lang="en-US" sz="2000" dirty="0"/>
              <a:t>to different market outlets, such as those in big cities and even to international markets.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 smtClean="0"/>
          </a:p>
          <a:p>
            <a:pPr lvl="0"/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054" y="2330772"/>
            <a:ext cx="6687892" cy="350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64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tr-TR" sz="3600" dirty="0" err="1">
                <a:solidFill>
                  <a:srgbClr val="0070C0"/>
                </a:solidFill>
              </a:rPr>
              <a:t>Regression</a:t>
            </a:r>
            <a:r>
              <a:rPr lang="tr-TR" sz="3600" dirty="0">
                <a:solidFill>
                  <a:srgbClr val="0070C0"/>
                </a:solidFill>
              </a:rPr>
              <a:t> Analysis &amp;</a:t>
            </a:r>
            <a:br>
              <a:rPr lang="tr-TR" sz="3600" dirty="0">
                <a:solidFill>
                  <a:srgbClr val="0070C0"/>
                </a:solidFill>
              </a:rPr>
            </a:br>
            <a:r>
              <a:rPr lang="tr-TR" sz="3600" dirty="0" err="1">
                <a:solidFill>
                  <a:srgbClr val="0070C0"/>
                </a:solidFill>
              </a:rPr>
              <a:t>Principal</a:t>
            </a:r>
            <a:r>
              <a:rPr lang="tr-TR" sz="3600" dirty="0">
                <a:solidFill>
                  <a:srgbClr val="0070C0"/>
                </a:solidFill>
              </a:rPr>
              <a:t> Component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tr-TR" sz="3600" dirty="0" smtClean="0">
                <a:solidFill>
                  <a:srgbClr val="0070C0"/>
                </a:solidFill>
              </a:rPr>
              <a:t>Analysis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229600" cy="1828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Forest </a:t>
            </a:r>
            <a:r>
              <a:rPr lang="en-US" sz="2000" dirty="0"/>
              <a:t>land is critical both sustainable agriculture and income generated for the farmers as a productive asset. </a:t>
            </a:r>
            <a:endParaRPr lang="tr-TR" sz="2000" dirty="0" smtClean="0"/>
          </a:p>
          <a:p>
            <a:r>
              <a:rPr lang="en-US" sz="2000" dirty="0"/>
              <a:t>A market based approach could be to educate public to generate market premium for crops produced without deforestation, which is </a:t>
            </a:r>
            <a:r>
              <a:rPr lang="en-US" sz="2000" dirty="0" smtClean="0"/>
              <a:t>currently </a:t>
            </a:r>
            <a:r>
              <a:rPr lang="en-US" sz="2000" dirty="0"/>
              <a:t>in the European </a:t>
            </a:r>
            <a:r>
              <a:rPr lang="en-US" sz="2000" dirty="0" smtClean="0"/>
              <a:t>Union</a:t>
            </a:r>
            <a:r>
              <a:rPr lang="tr-TR" sz="2000" dirty="0" smtClean="0"/>
              <a:t>.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200400"/>
            <a:ext cx="7731299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41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4000" dirty="0" err="1" smtClean="0">
                <a:solidFill>
                  <a:srgbClr val="0070C0"/>
                </a:solidFill>
              </a:rPr>
              <a:t>Conclusion</a:t>
            </a:r>
            <a:endParaRPr lang="tr-TR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437"/>
            <a:ext cx="8229600" cy="4906963"/>
          </a:xfrm>
        </p:spPr>
        <p:txBody>
          <a:bodyPr>
            <a:noAutofit/>
          </a:bodyPr>
          <a:lstStyle/>
          <a:p>
            <a:r>
              <a:rPr lang="en-US" sz="2200" dirty="0" smtClean="0"/>
              <a:t>Agricultural production system can be resilient in one year and non-resilient in the following year.</a:t>
            </a:r>
          </a:p>
          <a:p>
            <a:r>
              <a:rPr lang="en-US" sz="2200" dirty="0" smtClean="0"/>
              <a:t>The resilience of the system should be checked regularly.</a:t>
            </a:r>
          </a:p>
          <a:p>
            <a:r>
              <a:rPr lang="en-US" sz="2200" dirty="0" smtClean="0"/>
              <a:t>Financial support programs, such as cost share programs, can be established for farmers to accumulate farm capital.</a:t>
            </a:r>
          </a:p>
          <a:p>
            <a:r>
              <a:rPr lang="en-US" sz="2200" dirty="0" smtClean="0"/>
              <a:t>Farmers access to arable land can be increased through government support programs, such as rent cost sharing. </a:t>
            </a:r>
          </a:p>
          <a:p>
            <a:pPr lvl="1"/>
            <a:r>
              <a:rPr lang="en-US" sz="2200" dirty="0" smtClean="0"/>
              <a:t>Care should be taken for deforestation. </a:t>
            </a:r>
          </a:p>
          <a:p>
            <a:r>
              <a:rPr lang="en-US" sz="2200" dirty="0" smtClean="0"/>
              <a:t>Educational and financial support programs can be established to increase the number of cattle holdings. </a:t>
            </a:r>
          </a:p>
          <a:p>
            <a:r>
              <a:rPr lang="en-US" sz="2200" dirty="0" smtClean="0"/>
              <a:t>As the growth of variable inputs (import dependent) increases, the resilience decreases.</a:t>
            </a:r>
          </a:p>
          <a:p>
            <a:pPr lvl="1"/>
            <a:r>
              <a:rPr lang="en-US" sz="2200" dirty="0" smtClean="0"/>
              <a:t>Organic production can be supported through generating alternative marketing outlets.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 smtClean="0"/>
          </a:p>
          <a:p>
            <a:pPr lvl="0"/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94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14600"/>
            <a:ext cx="9144000" cy="1828800"/>
          </a:xfrm>
        </p:spPr>
        <p:txBody>
          <a:bodyPr>
            <a:normAutofit/>
          </a:bodyPr>
          <a:lstStyle/>
          <a:p>
            <a:r>
              <a:rPr lang="tr-TR" sz="3200" b="1" dirty="0" err="1" smtClean="0"/>
              <a:t>Thank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You</a:t>
            </a:r>
            <a:r>
              <a:rPr lang="tr-TR" sz="3200" b="1" dirty="0" smtClean="0"/>
              <a:t>!</a:t>
            </a:r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295400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0070C0"/>
                </a:solidFill>
              </a:rPr>
              <a:t>24th  MEETING OF THE COMCEC AGRICULTURE WORKING GROUP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7" name="Resim 6" descr="C:\Users\malanbay\Desktop\gridsizlikurumsalbeyazfonlu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9070" y="317500"/>
            <a:ext cx="1192530" cy="1435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333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Outline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010400" cy="525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/>
              <a:t>Objective of the Study</a:t>
            </a:r>
          </a:p>
          <a:p>
            <a:pPr>
              <a:lnSpc>
                <a:spcPct val="150000"/>
              </a:lnSpc>
            </a:pPr>
            <a:r>
              <a:rPr lang="en-US" sz="2500" dirty="0" smtClean="0"/>
              <a:t>Measuring Resilience in Senegal</a:t>
            </a:r>
          </a:p>
          <a:p>
            <a:pPr>
              <a:lnSpc>
                <a:spcPct val="150000"/>
              </a:lnSpc>
            </a:pPr>
            <a:r>
              <a:rPr lang="en-US" sz="2500" dirty="0" smtClean="0"/>
              <a:t>Factors Influencing Resilience</a:t>
            </a:r>
            <a:endParaRPr lang="en-US" sz="2100" dirty="0" smtClean="0"/>
          </a:p>
          <a:p>
            <a:pPr lvl="1">
              <a:lnSpc>
                <a:spcPct val="150000"/>
              </a:lnSpc>
            </a:pPr>
            <a:r>
              <a:rPr lang="en-US" sz="2100" dirty="0" smtClean="0"/>
              <a:t>Results of the Regression Analysis</a:t>
            </a:r>
          </a:p>
          <a:p>
            <a:pPr lvl="1">
              <a:lnSpc>
                <a:spcPct val="150000"/>
              </a:lnSpc>
            </a:pPr>
            <a:r>
              <a:rPr lang="en-US" sz="2100" dirty="0" smtClean="0"/>
              <a:t>Results of the Principal Component Analysis</a:t>
            </a:r>
            <a:endParaRPr lang="en-US" sz="2500" dirty="0" smtClean="0"/>
          </a:p>
          <a:p>
            <a:pPr>
              <a:lnSpc>
                <a:spcPct val="150000"/>
              </a:lnSpc>
            </a:pPr>
            <a:r>
              <a:rPr lang="en-US" sz="2500" dirty="0" smtClean="0"/>
              <a:t>Policy Recommendations</a:t>
            </a:r>
          </a:p>
          <a:p>
            <a:pPr>
              <a:lnSpc>
                <a:spcPct val="150000"/>
              </a:lnSpc>
            </a:pPr>
            <a:r>
              <a:rPr lang="en-US" sz="2500" dirty="0" smtClean="0"/>
              <a:t>Conclusion</a:t>
            </a: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28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0070C0"/>
                </a:solidFill>
              </a:rPr>
              <a:t>Objective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/>
              <a:t>The objective of this study is to measure the resilience and identify the factors that influence the resilience of the family farms and small-scale producers in Senegal. </a:t>
            </a:r>
          </a:p>
          <a:p>
            <a:pPr>
              <a:lnSpc>
                <a:spcPct val="150000"/>
              </a:lnSpc>
            </a:pPr>
            <a:r>
              <a:rPr lang="en-US" sz="2500" dirty="0" smtClean="0"/>
              <a:t>With the identified factors policy recommendations will be provided to strengthening the resilience of the family farmers and small-scale producers in Senegal.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56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0070C0"/>
                </a:solidFill>
              </a:rPr>
              <a:t>Resilience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257800"/>
              </a:xfrm>
            </p:spPr>
            <p:txBody>
              <a:bodyPr>
                <a:normAutofit fontScale="925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tr-TR" sz="2500" dirty="0" smtClean="0">
                    <a:solidFill>
                      <a:schemeClr val="tx1"/>
                    </a:solidFill>
                  </a:rPr>
                  <a:t>%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Change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</a:t>
                </a:r>
                <a:r>
                  <a:rPr lang="tr-TR" sz="2500" dirty="0" smtClean="0"/>
                  <a:t>in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the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Value of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Agricultural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Production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5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tr-TR" sz="25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tr-T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tr-TR" sz="2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tr-T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tr-T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tr-T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tr-TR" sz="25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tr-T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tr-T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  <m:r>
                      <a:rPr lang="tr-TR" sz="25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lang="tr-TR" sz="2500" b="0" i="0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5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</m:t>
                    </m:r>
                    <m:r>
                      <a:rPr lang="tr-TR" sz="25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:1960,..,2023</m:t>
                    </m:r>
                  </m:oMath>
                </a14:m>
                <a:endParaRPr lang="tr-TR" sz="2500" b="0" dirty="0" smtClean="0">
                  <a:solidFill>
                    <a:schemeClr val="tx1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tr-TR" sz="2500" dirty="0"/>
                  <a:t>% </a:t>
                </a:r>
                <a:r>
                  <a:rPr lang="tr-TR" sz="2500" dirty="0" err="1"/>
                  <a:t>Change</a:t>
                </a:r>
                <a:r>
                  <a:rPr lang="tr-TR" sz="2500" dirty="0"/>
                  <a:t> </a:t>
                </a:r>
                <a:r>
                  <a:rPr lang="tr-TR" sz="2500" dirty="0" smtClean="0"/>
                  <a:t>in </a:t>
                </a:r>
                <a:r>
                  <a:rPr lang="tr-TR" sz="2500" dirty="0" err="1"/>
                  <a:t>the</a:t>
                </a:r>
                <a:r>
                  <a:rPr lang="tr-TR" sz="2500" dirty="0"/>
                  <a:t> Value of </a:t>
                </a:r>
                <a:r>
                  <a:rPr lang="tr-TR" sz="2500" dirty="0" err="1"/>
                  <a:t>Agricultural</a:t>
                </a:r>
                <a:r>
                  <a:rPr lang="tr-TR" sz="2500" dirty="0"/>
                  <a:t> </a:t>
                </a:r>
                <a:r>
                  <a:rPr lang="tr-TR" sz="2500" dirty="0" err="1" smtClean="0"/>
                  <a:t>Production</a:t>
                </a:r>
                <a:r>
                  <a:rPr lang="tr-TR" sz="2500" dirty="0" smtClean="0"/>
                  <a:t> </a:t>
                </a:r>
                <a:r>
                  <a:rPr lang="tr-TR" sz="2500" dirty="0" err="1" smtClean="0"/>
                  <a:t>per</a:t>
                </a:r>
                <a:r>
                  <a:rPr lang="tr-TR" sz="2500" dirty="0" smtClean="0"/>
                  <a:t> </a:t>
                </a:r>
                <a:r>
                  <a:rPr lang="tr-TR" sz="2500" dirty="0" err="1" smtClean="0"/>
                  <a:t>Hectare</a:t>
                </a:r>
                <a:r>
                  <a:rPr lang="tr-TR" sz="2500" dirty="0" smtClean="0"/>
                  <a:t> </a:t>
                </a:r>
                <a:r>
                  <a:rPr lang="tr-TR" sz="25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tr-TR" sz="2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5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tr-TR" sz="25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tr-TR" sz="25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tr-TR" sz="2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5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tr-TR" sz="25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tr-TR" sz="25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tr-TR" sz="2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5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tr-TR" sz="25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tr-TR" sz="25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  <m:r>
                      <a:rPr lang="tr-TR" sz="2500" b="0" i="1" smtClean="0"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lang="tr-TR" sz="2500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tr-TR" sz="2500" dirty="0" err="1" smtClean="0">
                    <a:solidFill>
                      <a:schemeClr val="tx1"/>
                    </a:solidFill>
                  </a:rPr>
                  <a:t>Positive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%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Change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-&gt;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Resilient</a:t>
                </a:r>
                <a:endParaRPr lang="tr-TR" sz="2500" dirty="0" smtClean="0">
                  <a:solidFill>
                    <a:schemeClr val="tx1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tr-TR" sz="2500" dirty="0" smtClean="0">
                    <a:solidFill>
                      <a:schemeClr val="tx1"/>
                    </a:solidFill>
                  </a:rPr>
                  <a:t>Zero %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Change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-&gt;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Resilient</a:t>
                </a:r>
                <a:endParaRPr lang="tr-TR" sz="2500" dirty="0" smtClean="0">
                  <a:solidFill>
                    <a:schemeClr val="tx1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tr-TR" sz="2500" dirty="0" err="1" smtClean="0">
                    <a:solidFill>
                      <a:schemeClr val="tx1"/>
                    </a:solidFill>
                  </a:rPr>
                  <a:t>Negative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%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Change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-&gt;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Non-resilient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 smtClean="0">
                  <a:solidFill>
                    <a:srgbClr val="0070C0"/>
                  </a:solidFill>
                </a:endParaRP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 smtClean="0">
                  <a:solidFill>
                    <a:srgbClr val="0070C0"/>
                  </a:solidFill>
                </a:endParaRPr>
              </a:p>
              <a:p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257800"/>
              </a:xfrm>
              <a:blipFill rotWithShape="0">
                <a:blip r:embed="rId2"/>
                <a:stretch>
                  <a:fillRect l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406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0070C0"/>
                </a:solidFill>
              </a:rPr>
              <a:t>Resilience</a:t>
            </a:r>
            <a:r>
              <a:rPr lang="tr-TR" dirty="0" smtClean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245961"/>
            <a:ext cx="7462837" cy="543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93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0070C0"/>
                </a:solidFill>
              </a:rPr>
              <a:t>Resilience</a:t>
            </a:r>
            <a:r>
              <a:rPr lang="tr-TR" dirty="0" smtClean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447800"/>
            <a:ext cx="6553200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38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0070C0"/>
                </a:solidFill>
              </a:rPr>
              <a:t>Resilience</a:t>
            </a:r>
            <a:r>
              <a:rPr lang="tr-TR" dirty="0" smtClean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447801"/>
            <a:ext cx="6553200" cy="501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45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0070C0"/>
                </a:solidFill>
              </a:rPr>
              <a:t>Resilience</a:t>
            </a:r>
            <a:r>
              <a:rPr lang="tr-TR" dirty="0" smtClean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81" y="1666345"/>
            <a:ext cx="6624637" cy="482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59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12686</TotalTime>
  <Words>1056</Words>
  <Application>Microsoft Office PowerPoint</Application>
  <PresentationFormat>Ekran Gösterisi (4:3)</PresentationFormat>
  <Paragraphs>270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9" baseType="lpstr">
      <vt:lpstr>Arial</vt:lpstr>
      <vt:lpstr>Calibri</vt:lpstr>
      <vt:lpstr>Cambria Math</vt:lpstr>
      <vt:lpstr>Times New Roman</vt:lpstr>
      <vt:lpstr>Office Theme</vt:lpstr>
      <vt:lpstr>Strengthening the Resilience of Family Farmers and Small-scale Producers in the Agriculture and Food Sector in  OIC Member Countries  Case Study: Senegal</vt:lpstr>
      <vt:lpstr>Project Team</vt:lpstr>
      <vt:lpstr>Outline</vt:lpstr>
      <vt:lpstr>Objective</vt:lpstr>
      <vt:lpstr>Resilience</vt:lpstr>
      <vt:lpstr>Resilience </vt:lpstr>
      <vt:lpstr>Resilience </vt:lpstr>
      <vt:lpstr>Resilience </vt:lpstr>
      <vt:lpstr>Resilience </vt:lpstr>
      <vt:lpstr>Resilience</vt:lpstr>
      <vt:lpstr>Factors Influencing Resilience:  Capital Formation </vt:lpstr>
      <vt:lpstr>Factors Influencing Resilience:  Arable Land  </vt:lpstr>
      <vt:lpstr>Factors Influencing Resilience:  Livestock Inventory</vt:lpstr>
      <vt:lpstr>Regression Analysis</vt:lpstr>
      <vt:lpstr>Regression Analysis</vt:lpstr>
      <vt:lpstr>Regression Analysis </vt:lpstr>
      <vt:lpstr>Principal Component Analysis</vt:lpstr>
      <vt:lpstr>Regression Analysis &amp; Principal Component Analysis</vt:lpstr>
      <vt:lpstr>Regression Analysis &amp; Principal Component Analysis</vt:lpstr>
      <vt:lpstr>Regression Analysis &amp; Principal Component Analysis</vt:lpstr>
      <vt:lpstr>Regression Analysis &amp; Principal Component Analysis</vt:lpstr>
      <vt:lpstr>Regression Analysis &amp; Principal Component Analysis</vt:lpstr>
      <vt:lpstr>Conclusion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Disadoption of Conservation Practices: Cases of Injecting Manure and  Soil Testing</dc:title>
  <dc:creator>user1</dc:creator>
  <cp:lastModifiedBy>Microsoft hesabı</cp:lastModifiedBy>
  <cp:revision>524</cp:revision>
  <dcterms:created xsi:type="dcterms:W3CDTF">2015-06-14T08:56:54Z</dcterms:created>
  <dcterms:modified xsi:type="dcterms:W3CDTF">2025-04-22T07:11:54Z</dcterms:modified>
</cp:coreProperties>
</file>