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370" r:id="rId3"/>
    <p:sldId id="339" r:id="rId4"/>
    <p:sldId id="327" r:id="rId5"/>
    <p:sldId id="345" r:id="rId6"/>
    <p:sldId id="346" r:id="rId7"/>
    <p:sldId id="335" r:id="rId8"/>
    <p:sldId id="347" r:id="rId9"/>
    <p:sldId id="340" r:id="rId10"/>
    <p:sldId id="364" r:id="rId11"/>
    <p:sldId id="367" r:id="rId12"/>
    <p:sldId id="365" r:id="rId13"/>
    <p:sldId id="366" r:id="rId14"/>
    <p:sldId id="368" r:id="rId15"/>
    <p:sldId id="356" r:id="rId16"/>
    <p:sldId id="266" r:id="rId17"/>
    <p:sldId id="358" r:id="rId18"/>
    <p:sldId id="359" r:id="rId19"/>
    <p:sldId id="369" r:id="rId20"/>
    <p:sldId id="3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hesabı" initials="Mh" lastIdx="2" clrIdx="0">
    <p:extLst>
      <p:ext uri="{19B8F6BF-5375-455C-9EA6-DF929625EA0E}">
        <p15:presenceInfo xmlns:p15="http://schemas.microsoft.com/office/powerpoint/2012/main" userId="382a870b568b52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00FFFF"/>
    <a:srgbClr val="800000"/>
    <a:srgbClr val="7E0000"/>
    <a:srgbClr val="CCFF9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  <p:guide pos="29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C02D-3B60-4EEE-85F0-FF6300D40A5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1055-C997-408C-9745-B8217B37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49E6-E7E6-4A5E-A02E-83785C7015AA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7761-C570-470A-AE90-A29DF72773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9144000" cy="1828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Strengthening </a:t>
            </a:r>
            <a:r>
              <a:rPr lang="tr-TR" sz="3200" b="1" dirty="0" smtClean="0"/>
              <a:t>t</a:t>
            </a:r>
            <a:r>
              <a:rPr lang="en-US" sz="3200" b="1" dirty="0" smtClean="0"/>
              <a:t>he Resilience </a:t>
            </a:r>
            <a:r>
              <a:rPr lang="tr-TR" sz="3200" b="1" dirty="0" smtClean="0"/>
              <a:t>o</a:t>
            </a:r>
            <a:r>
              <a:rPr lang="en-US" sz="3200" b="1" dirty="0" smtClean="0"/>
              <a:t>f Family Farmers </a:t>
            </a:r>
            <a:r>
              <a:rPr lang="tr-TR" sz="3200" b="1" dirty="0" smtClean="0"/>
              <a:t>a</a:t>
            </a:r>
            <a:r>
              <a:rPr lang="en-US" sz="3200" b="1" dirty="0" err="1" smtClean="0"/>
              <a:t>nd</a:t>
            </a:r>
            <a:r>
              <a:rPr lang="en-US" sz="3200" b="1" dirty="0" smtClean="0"/>
              <a:t> Small-scale Producers </a:t>
            </a:r>
            <a:r>
              <a:rPr lang="tr-TR" sz="3200" b="1" dirty="0" smtClean="0"/>
              <a:t>i</a:t>
            </a:r>
            <a:r>
              <a:rPr lang="en-US" sz="3200" b="1" dirty="0" smtClean="0"/>
              <a:t>n </a:t>
            </a:r>
            <a:r>
              <a:rPr lang="tr-TR" sz="3200" b="1" dirty="0"/>
              <a:t>t</a:t>
            </a:r>
            <a:r>
              <a:rPr lang="en-US" sz="3200" b="1" dirty="0" smtClean="0"/>
              <a:t>he Agriculture </a:t>
            </a:r>
            <a:r>
              <a:rPr lang="tr-TR" sz="3200" b="1" dirty="0" smtClean="0"/>
              <a:t>a</a:t>
            </a:r>
            <a:r>
              <a:rPr lang="en-US" sz="3200" b="1" dirty="0" err="1" smtClean="0"/>
              <a:t>nd</a:t>
            </a:r>
            <a:r>
              <a:rPr lang="en-US" sz="3200" b="1" dirty="0" smtClean="0"/>
              <a:t> Food Sector </a:t>
            </a:r>
            <a:r>
              <a:rPr lang="tr-TR" sz="3200" b="1" dirty="0" smtClean="0"/>
              <a:t>i</a:t>
            </a:r>
            <a:r>
              <a:rPr lang="en-US" sz="3200" b="1" dirty="0" smtClean="0"/>
              <a:t>n O</a:t>
            </a:r>
            <a:r>
              <a:rPr lang="tr-TR" sz="3200" b="1" dirty="0" smtClean="0"/>
              <a:t>IC</a:t>
            </a:r>
            <a:r>
              <a:rPr lang="en-US" sz="3200" b="1" dirty="0" smtClean="0"/>
              <a:t> Member Countries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9144000" cy="1295400"/>
          </a:xfrm>
        </p:spPr>
        <p:txBody>
          <a:bodyPr>
            <a:normAutofit lnSpcReduction="10000"/>
          </a:bodyPr>
          <a:lstStyle/>
          <a:p>
            <a:r>
              <a:rPr lang="tr-TR" sz="2400" dirty="0" err="1" smtClean="0">
                <a:solidFill>
                  <a:srgbClr val="0070C0"/>
                </a:solidFill>
              </a:rPr>
              <a:t>Assoc</a:t>
            </a:r>
            <a:r>
              <a:rPr lang="tr-TR" sz="2400" dirty="0" smtClean="0">
                <a:solidFill>
                  <a:srgbClr val="0070C0"/>
                </a:solidFill>
              </a:rPr>
              <a:t>. Prof. </a:t>
            </a:r>
            <a:r>
              <a:rPr lang="en-US" sz="2400" dirty="0" smtClean="0">
                <a:solidFill>
                  <a:srgbClr val="0070C0"/>
                </a:solidFill>
              </a:rPr>
              <a:t>Haluk </a:t>
            </a:r>
            <a:r>
              <a:rPr lang="en-US" sz="2400" dirty="0" err="1" smtClean="0">
                <a:solidFill>
                  <a:srgbClr val="0070C0"/>
                </a:solidFill>
              </a:rPr>
              <a:t>Gediko</a:t>
            </a:r>
            <a:r>
              <a:rPr lang="tr-TR" sz="2400" dirty="0" smtClean="0">
                <a:solidFill>
                  <a:srgbClr val="0070C0"/>
                </a:solidFill>
              </a:rPr>
              <a:t>ğ</a:t>
            </a:r>
            <a:r>
              <a:rPr lang="en-US" sz="2400" dirty="0" err="1" smtClean="0">
                <a:solidFill>
                  <a:srgbClr val="0070C0"/>
                </a:solidFill>
              </a:rPr>
              <a:t>lu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tr-TR" sz="2400" dirty="0" err="1" smtClean="0">
                <a:solidFill>
                  <a:srgbClr val="0070C0"/>
                </a:solidFill>
              </a:rPr>
              <a:t>Agricultural</a:t>
            </a:r>
            <a:r>
              <a:rPr lang="tr-TR" sz="2400" dirty="0" smtClean="0">
                <a:solidFill>
                  <a:srgbClr val="0070C0"/>
                </a:solidFill>
              </a:rPr>
              <a:t> Economist</a:t>
            </a:r>
          </a:p>
          <a:p>
            <a:r>
              <a:rPr lang="tr-TR" sz="2400" dirty="0" smtClean="0">
                <a:solidFill>
                  <a:srgbClr val="0070C0"/>
                </a:solidFill>
              </a:rPr>
              <a:t>Konya </a:t>
            </a:r>
            <a:r>
              <a:rPr lang="tr-TR" sz="2400" dirty="0" err="1" smtClean="0">
                <a:solidFill>
                  <a:srgbClr val="0070C0"/>
                </a:solidFill>
              </a:rPr>
              <a:t>Food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and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Agriculture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University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/>
              <p:cNvSpPr/>
              <p:nvPr/>
            </p:nvSpPr>
            <p:spPr>
              <a:xfrm>
                <a:off x="2286000" y="6274969"/>
                <a:ext cx="4572000" cy="4306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900"/>
                  </a:spcBef>
                  <a:spcAft>
                    <a:spcPts val="150"/>
                  </a:spcAft>
                  <a:buClr>
                    <a:srgbClr val="E48312"/>
                  </a:buClr>
                  <a:buSzPct val="100000"/>
                </a:pPr>
                <a:r>
                  <a:rPr lang="tr-TR" sz="2400" spc="1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April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400" i="1" spc="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tr-TR" sz="2400" b="0" i="1" spc="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  <m:sup>
                        <m:r>
                          <a:rPr lang="tr-TR" sz="2400" b="0" i="1" spc="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𝑛𝑑</m:t>
                        </m:r>
                      </m:sup>
                    </m:sSup>
                  </m:oMath>
                </a14:m>
                <a:r>
                  <a:rPr lang="tr-TR" sz="2400" spc="15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tr-TR" sz="2400" spc="1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2025</a:t>
                </a:r>
              </a:p>
            </p:txBody>
          </p:sp>
        </mc:Choice>
        <mc:Fallback xmlns=""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6274969"/>
                <a:ext cx="4572000" cy="430631"/>
              </a:xfrm>
              <a:prstGeom prst="rect">
                <a:avLst/>
              </a:prstGeom>
              <a:blipFill rotWithShape="0">
                <a:blip r:embed="rId2"/>
                <a:stretch>
                  <a:fillRect t="-18310" b="-30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24th  MEETING OF THE COMCEC AGRICULTURE WORKING GROUP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Resim 6" descr="C:\Users\malanbay\Desktop\gridsizlikurumsalbeyazfonl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9070" y="317500"/>
            <a:ext cx="1192530" cy="143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Regression </a:t>
            </a:r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Analysis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46107"/>
              </p:ext>
            </p:extLst>
          </p:nvPr>
        </p:nvGraphicFramePr>
        <p:xfrm>
          <a:off x="1437640" y="1524000"/>
          <a:ext cx="5953760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762000"/>
                <a:gridCol w="91440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</a:t>
                      </a:r>
                      <a:r>
                        <a:rPr 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Value of Total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ArableLand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-0.045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F(4,14)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0070C0"/>
                </a:solidFill>
              </a:rPr>
              <a:t>Regression</a:t>
            </a:r>
            <a:r>
              <a:rPr lang="tr-TR" sz="3600" b="1" dirty="0" smtClean="0">
                <a:solidFill>
                  <a:srgbClr val="0070C0"/>
                </a:solidFill>
              </a:rPr>
              <a:t> Analysis 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Preliminary Results</a:t>
            </a:r>
          </a:p>
          <a:p>
            <a:pPr lvl="1"/>
            <a:r>
              <a:rPr lang="en-US" sz="2000" dirty="0" smtClean="0"/>
              <a:t>As the growth of capital accumulation in agriculture increases, the resilience increases.</a:t>
            </a:r>
          </a:p>
          <a:p>
            <a:pPr lvl="1"/>
            <a:r>
              <a:rPr lang="en-US" sz="2000" dirty="0" smtClean="0"/>
              <a:t>As the growth of access to arable land increases, the resilience increases.</a:t>
            </a:r>
          </a:p>
          <a:p>
            <a:r>
              <a:rPr lang="en-US" sz="2400" b="1" dirty="0" smtClean="0"/>
              <a:t>Policy Implications</a:t>
            </a:r>
          </a:p>
          <a:p>
            <a:pPr lvl="1"/>
            <a:r>
              <a:rPr lang="en-US" sz="2000" dirty="0" smtClean="0"/>
              <a:t>Financial support programs, such as cost share programs, can be established for farmers to accumulate farm capital (e.g. </a:t>
            </a:r>
            <a:r>
              <a:rPr lang="tr-TR" sz="2000" dirty="0" smtClean="0"/>
              <a:t>b</a:t>
            </a:r>
            <a:r>
              <a:rPr lang="en-US" sz="2000" dirty="0" err="1" smtClean="0"/>
              <a:t>uilding</a:t>
            </a:r>
            <a:r>
              <a:rPr lang="en-US" sz="2000" dirty="0" smtClean="0"/>
              <a:t>, equipment, machinery).</a:t>
            </a:r>
          </a:p>
          <a:p>
            <a:pPr lvl="1"/>
            <a:r>
              <a:rPr lang="en-US" sz="2000" dirty="0" smtClean="0"/>
              <a:t>Farmers access to arable land can be increased through government support programs, such as rent cost sharing, and long term rental contracts through leasing.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Principal</a:t>
            </a:r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Component Analysis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65008"/>
              </p:ext>
            </p:extLst>
          </p:nvPr>
        </p:nvGraphicFramePr>
        <p:xfrm>
          <a:off x="2352040" y="1524000"/>
          <a:ext cx="412496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153160"/>
                <a:gridCol w="990600"/>
                <a:gridCol w="447040"/>
                <a:gridCol w="16256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Cattle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ArableLand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FertilizerN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0.366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0.890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Component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Proportion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5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Regression</a:t>
            </a:r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Analysis &amp;</a:t>
            </a:r>
            <a:b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tr-TR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Principal</a:t>
            </a:r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Component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Analysis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352355"/>
              </p:ext>
            </p:extLst>
          </p:nvPr>
        </p:nvGraphicFramePr>
        <p:xfrm>
          <a:off x="1437640" y="1539240"/>
          <a:ext cx="5953760" cy="3594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0360"/>
                <a:gridCol w="685800"/>
                <a:gridCol w="751840"/>
                <a:gridCol w="914400"/>
                <a:gridCol w="914400"/>
                <a:gridCol w="914400"/>
                <a:gridCol w="16256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</a:t>
                      </a:r>
                      <a:r>
                        <a:rPr lang="tr-T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Value of Total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</a:t>
                      </a:r>
                      <a:r>
                        <a:rPr lang="tr-T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</a:t>
                      </a: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PC1: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Productive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∆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PC2: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Inputs</a:t>
                      </a:r>
                      <a:r>
                        <a:rPr lang="tr-TR" sz="1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81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0.442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655" algn="dec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i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r>
                        <a:rPr lang="en-US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F(2,16)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4300" algn="dec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r>
                        <a:rPr lang="tr-TR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5623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4175" algn="dec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3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0070C0"/>
                </a:solidFill>
              </a:rPr>
              <a:t>Regression</a:t>
            </a:r>
            <a:r>
              <a:rPr lang="tr-TR" sz="3600" b="1" dirty="0" smtClean="0">
                <a:solidFill>
                  <a:srgbClr val="0070C0"/>
                </a:solidFill>
              </a:rPr>
              <a:t> Analysis 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Preliminary Results</a:t>
            </a:r>
          </a:p>
          <a:p>
            <a:pPr lvl="1"/>
            <a:r>
              <a:rPr lang="en-US" sz="2000" dirty="0" smtClean="0"/>
              <a:t>As the growth of access to productive assets/inputs in agriculture increases, the resilience increases.</a:t>
            </a:r>
          </a:p>
          <a:p>
            <a:pPr lvl="1"/>
            <a:r>
              <a:rPr lang="en-US" sz="2000" dirty="0" smtClean="0"/>
              <a:t>As the growth of variable inputs (import dependent) increases, the resilience decreases.</a:t>
            </a:r>
          </a:p>
          <a:p>
            <a:r>
              <a:rPr lang="en-US" sz="2400" b="1" dirty="0" smtClean="0"/>
              <a:t>Policy Implications</a:t>
            </a:r>
          </a:p>
          <a:p>
            <a:pPr lvl="1"/>
            <a:r>
              <a:rPr lang="en-US" sz="2000" dirty="0" smtClean="0"/>
              <a:t>Financial support programs, such as cost share programs, can be established for farmers to access productive assets / inputs  (e.g. building, equipment, machinery).</a:t>
            </a:r>
          </a:p>
          <a:p>
            <a:pPr lvl="1"/>
            <a:r>
              <a:rPr lang="en-US" sz="2000" dirty="0" smtClean="0"/>
              <a:t>Farmers reliance on especially import dependent variable input can be decreased through alternative production systems, such as organic farming.</a:t>
            </a:r>
          </a:p>
          <a:p>
            <a:pPr lvl="1"/>
            <a:r>
              <a:rPr lang="en-US" sz="2000" dirty="0" smtClean="0"/>
              <a:t>Use of manure instead of import dependent fertilizer can be encouraged through financial support programs. 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Data Collection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Resilience Analysis in OIC Member Countries Based on the International Databases and the Review of the Literature</a:t>
            </a:r>
          </a:p>
          <a:p>
            <a:pPr lvl="1"/>
            <a:r>
              <a:rPr lang="en-US" sz="2500" dirty="0" smtClean="0"/>
              <a:t>FAO Statistics, World Bank Statistics, SESRIC, OECD</a:t>
            </a:r>
          </a:p>
          <a:p>
            <a:r>
              <a:rPr lang="en-US" sz="2500" b="1" dirty="0" smtClean="0"/>
              <a:t>Measurement of Resilience</a:t>
            </a:r>
          </a:p>
          <a:p>
            <a:pPr lvl="1"/>
            <a:r>
              <a:rPr lang="en-US" sz="2500" dirty="0" smtClean="0"/>
              <a:t>% Change in Market Value of Agricultural Production and Value per Hectare	</a:t>
            </a:r>
          </a:p>
          <a:p>
            <a:r>
              <a:rPr lang="en-US" sz="2500" b="1" dirty="0" smtClean="0"/>
              <a:t>Factors Influencing the Resilience Capacity</a:t>
            </a:r>
          </a:p>
          <a:p>
            <a:pPr lvl="1"/>
            <a:r>
              <a:rPr lang="en-US" sz="2500" dirty="0" smtClean="0"/>
              <a:t>Access to Credit and Productive Assets	</a:t>
            </a:r>
          </a:p>
          <a:p>
            <a:pPr lvl="1"/>
            <a:r>
              <a:rPr lang="en-US" sz="2500" dirty="0" smtClean="0"/>
              <a:t>Access to Technology	</a:t>
            </a:r>
          </a:p>
          <a:p>
            <a:pPr lvl="1"/>
            <a:r>
              <a:rPr lang="en-US" sz="2500" dirty="0" smtClean="0"/>
              <a:t>Demographic Factors and Adaptive Capacity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Data Collection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40000" lnSpcReduction="20000"/>
          </a:bodyPr>
          <a:lstStyle/>
          <a:p>
            <a:r>
              <a:rPr lang="en-US" sz="6300" b="1" dirty="0">
                <a:cs typeface="Times New Roman" panose="02020603050405020304" pitchFamily="18" charset="0"/>
              </a:rPr>
              <a:t>Survey </a:t>
            </a:r>
            <a:endParaRPr lang="tr-TR" sz="6300" b="1" dirty="0" smtClean="0">
              <a:cs typeface="Times New Roman" panose="02020603050405020304" pitchFamily="18" charset="0"/>
            </a:endParaRPr>
          </a:p>
          <a:p>
            <a:r>
              <a:rPr lang="en-US" sz="5800" dirty="0" smtClean="0">
                <a:cs typeface="Times New Roman" panose="02020603050405020304" pitchFamily="18" charset="0"/>
              </a:rPr>
              <a:t>An </a:t>
            </a:r>
            <a:r>
              <a:rPr lang="en-US" sz="5800" dirty="0">
                <a:cs typeface="Times New Roman" panose="02020603050405020304" pitchFamily="18" charset="0"/>
              </a:rPr>
              <a:t>agricultural household survey will be constructed to identify the factors those influence 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5800" dirty="0" smtClean="0">
                <a:cs typeface="Times New Roman" panose="02020603050405020304" pitchFamily="18" charset="0"/>
              </a:rPr>
              <a:t>limited </a:t>
            </a:r>
            <a:r>
              <a:rPr lang="en-US" sz="5800" dirty="0">
                <a:cs typeface="Times New Roman" panose="02020603050405020304" pitchFamily="18" charset="0"/>
              </a:rPr>
              <a:t>access to markets, 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5800" dirty="0" smtClean="0">
                <a:cs typeface="Times New Roman" panose="02020603050405020304" pitchFamily="18" charset="0"/>
              </a:rPr>
              <a:t>technology</a:t>
            </a:r>
            <a:r>
              <a:rPr lang="en-US" sz="5800" dirty="0">
                <a:cs typeface="Times New Roman" panose="02020603050405020304" pitchFamily="18" charset="0"/>
              </a:rPr>
              <a:t>, </a:t>
            </a:r>
            <a:endParaRPr lang="tr-TR" sz="5800" dirty="0">
              <a:cs typeface="Times New Roman" panose="02020603050405020304" pitchFamily="18" charset="0"/>
            </a:endParaRPr>
          </a:p>
          <a:p>
            <a:pPr lvl="1"/>
            <a:r>
              <a:rPr lang="en-US" sz="5800" dirty="0" smtClean="0">
                <a:cs typeface="Times New Roman" panose="02020603050405020304" pitchFamily="18" charset="0"/>
              </a:rPr>
              <a:t>financial resources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5800" dirty="0" smtClean="0">
                <a:cs typeface="Times New Roman" panose="02020603050405020304" pitchFamily="18" charset="0"/>
              </a:rPr>
              <a:t>identify </a:t>
            </a:r>
            <a:r>
              <a:rPr lang="en-US" sz="5800" dirty="0">
                <a:cs typeface="Times New Roman" panose="02020603050405020304" pitchFamily="18" charset="0"/>
              </a:rPr>
              <a:t>the resilience of the family farmers and small scale producers in the OIC Member Countries. 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r>
              <a:rPr lang="en-US" sz="5800" dirty="0" smtClean="0">
                <a:cs typeface="Times New Roman" panose="02020603050405020304" pitchFamily="18" charset="0"/>
              </a:rPr>
              <a:t>When </a:t>
            </a:r>
            <a:r>
              <a:rPr lang="en-US" sz="5800" dirty="0">
                <a:cs typeface="Times New Roman" panose="02020603050405020304" pitchFamily="18" charset="0"/>
              </a:rPr>
              <a:t>conducting the inferential statistics and data analysis, OIC member countries will be grouped according to </a:t>
            </a:r>
            <a:r>
              <a:rPr lang="en-US" sz="5800" dirty="0" smtClean="0">
                <a:cs typeface="Times New Roman" panose="02020603050405020304" pitchFamily="18" charset="0"/>
              </a:rPr>
              <a:t>their </a:t>
            </a:r>
            <a:r>
              <a:rPr lang="en-US" sz="5800" dirty="0">
                <a:cs typeface="Times New Roman" panose="02020603050405020304" pitchFamily="18" charset="0"/>
              </a:rPr>
              <a:t>resilience of </a:t>
            </a:r>
            <a:r>
              <a:rPr lang="tr-TR" sz="5800" dirty="0" err="1" smtClean="0">
                <a:cs typeface="Times New Roman" panose="02020603050405020304" pitchFamily="18" charset="0"/>
              </a:rPr>
              <a:t>family</a:t>
            </a:r>
            <a:r>
              <a:rPr lang="tr-TR" sz="5800" dirty="0" smtClean="0">
                <a:cs typeface="Times New Roman" panose="02020603050405020304" pitchFamily="18" charset="0"/>
              </a:rPr>
              <a:t> </a:t>
            </a:r>
            <a:r>
              <a:rPr lang="en-US" sz="5800" dirty="0" smtClean="0">
                <a:cs typeface="Times New Roman" panose="02020603050405020304" pitchFamily="18" charset="0"/>
              </a:rPr>
              <a:t>farmers </a:t>
            </a:r>
            <a:r>
              <a:rPr lang="en-US" sz="5800" dirty="0">
                <a:cs typeface="Times New Roman" panose="02020603050405020304" pitchFamily="18" charset="0"/>
              </a:rPr>
              <a:t>and </a:t>
            </a:r>
            <a:r>
              <a:rPr lang="tr-TR" sz="5800" dirty="0" err="1" smtClean="0">
                <a:cs typeface="Times New Roman" panose="02020603050405020304" pitchFamily="18" charset="0"/>
              </a:rPr>
              <a:t>small-scale</a:t>
            </a:r>
            <a:r>
              <a:rPr lang="tr-TR" sz="5800" dirty="0" smtClean="0">
                <a:cs typeface="Times New Roman" panose="02020603050405020304" pitchFamily="18" charset="0"/>
              </a:rPr>
              <a:t> </a:t>
            </a:r>
            <a:r>
              <a:rPr lang="en-US" sz="5800" dirty="0" smtClean="0">
                <a:cs typeface="Times New Roman" panose="02020603050405020304" pitchFamily="18" charset="0"/>
              </a:rPr>
              <a:t>producers. 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r>
              <a:rPr lang="en-US" sz="5800" dirty="0" smtClean="0">
                <a:cs typeface="Times New Roman" panose="02020603050405020304" pitchFamily="18" charset="0"/>
              </a:rPr>
              <a:t>The </a:t>
            </a:r>
            <a:r>
              <a:rPr lang="en-US" sz="5800" dirty="0">
                <a:cs typeface="Times New Roman" panose="02020603050405020304" pitchFamily="18" charset="0"/>
              </a:rPr>
              <a:t>survey will be designed based on the literature review conducted (</a:t>
            </a:r>
            <a:r>
              <a:rPr lang="en-US" sz="5800" dirty="0" err="1">
                <a:cs typeface="Times New Roman" panose="02020603050405020304" pitchFamily="18" charset="0"/>
              </a:rPr>
              <a:t>Dillman</a:t>
            </a:r>
            <a:r>
              <a:rPr lang="en-US" sz="5800" dirty="0">
                <a:cs typeface="Times New Roman" panose="02020603050405020304" pitchFamily="18" charset="0"/>
              </a:rPr>
              <a:t>, 2000</a:t>
            </a:r>
            <a:r>
              <a:rPr lang="en-US" sz="5800" dirty="0" smtClean="0">
                <a:cs typeface="Times New Roman" panose="02020603050405020304" pitchFamily="18" charset="0"/>
              </a:rPr>
              <a:t>).</a:t>
            </a:r>
            <a:endParaRPr lang="tr-TR" sz="5800" dirty="0" smtClean="0">
              <a:cs typeface="Times New Roman" panose="02020603050405020304" pitchFamily="18" charset="0"/>
            </a:endParaRPr>
          </a:p>
          <a:p>
            <a:r>
              <a:rPr lang="en-US" sz="5800" dirty="0">
                <a:cs typeface="Times New Roman" panose="02020603050405020304" pitchFamily="18" charset="0"/>
              </a:rPr>
              <a:t>The survey will be conducted through face-to-face interviews, phone interviews, and online-interviews with the identified authorities. </a:t>
            </a:r>
            <a:endParaRPr lang="en-US" sz="5800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Data Collection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sz="10000" b="1" dirty="0" smtClean="0"/>
              <a:t>Field </a:t>
            </a:r>
            <a:r>
              <a:rPr lang="en-US" sz="10000" b="1" dirty="0"/>
              <a:t>Visit Case Studies </a:t>
            </a:r>
          </a:p>
          <a:p>
            <a:r>
              <a:rPr lang="en-US" sz="9600" dirty="0"/>
              <a:t>Field visits to one African </a:t>
            </a:r>
            <a:r>
              <a:rPr lang="en-US" sz="9600" dirty="0" smtClean="0"/>
              <a:t>group </a:t>
            </a:r>
            <a:r>
              <a:rPr lang="en-US" sz="9600" dirty="0"/>
              <a:t>and one </a:t>
            </a:r>
            <a:r>
              <a:rPr lang="tr-TR" sz="9600" dirty="0" err="1" smtClean="0"/>
              <a:t>Asian</a:t>
            </a:r>
            <a:r>
              <a:rPr lang="en-US" sz="9600" dirty="0" smtClean="0"/>
              <a:t> </a:t>
            </a:r>
            <a:r>
              <a:rPr lang="en-US" sz="9600" dirty="0"/>
              <a:t>group countries will be conducted to conduct an in-depth analysis of the history and current situation of resilience of family farmers and small-scale producers. </a:t>
            </a:r>
            <a:endParaRPr lang="tr-TR" sz="9600" dirty="0" smtClean="0"/>
          </a:p>
          <a:p>
            <a:r>
              <a:rPr lang="en-US" sz="9600" dirty="0" smtClean="0"/>
              <a:t>A </a:t>
            </a:r>
            <a:r>
              <a:rPr lang="en-US" sz="9600" dirty="0"/>
              <a:t>detailed face-to-face interviews, using the survey prepared, will be conducted with the family-farmers, small-scale producers, and public and private sector representatives. </a:t>
            </a:r>
            <a:endParaRPr lang="tr-TR" sz="9600" dirty="0" smtClean="0"/>
          </a:p>
          <a:p>
            <a:r>
              <a:rPr lang="en-US" sz="9600" dirty="0" smtClean="0"/>
              <a:t>At </a:t>
            </a:r>
            <a:r>
              <a:rPr lang="en-US" sz="9600" dirty="0"/>
              <a:t>the end of each visit, an assessment of the resilience of family farmers </a:t>
            </a:r>
            <a:r>
              <a:rPr lang="en-US" sz="9600" dirty="0" smtClean="0"/>
              <a:t>and </a:t>
            </a:r>
            <a:r>
              <a:rPr lang="en-US" sz="9600" dirty="0"/>
              <a:t>small-scale producers will be conducted and applicable policy recommendations will be developed. </a:t>
            </a:r>
            <a:endParaRPr lang="tr-TR" sz="9600" dirty="0" smtClean="0"/>
          </a:p>
          <a:p>
            <a:r>
              <a:rPr lang="en-US" sz="9600" dirty="0" smtClean="0"/>
              <a:t>These </a:t>
            </a:r>
            <a:r>
              <a:rPr lang="en-US" sz="9600" dirty="0"/>
              <a:t>policy recommendations will be specific and target oriented, and will address the problem areas and barriers to the resilience of family farmers and small-scale producers. </a:t>
            </a:r>
          </a:p>
          <a:p>
            <a:pPr marL="457200" lvl="1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Data Collection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Desk-Based </a:t>
            </a:r>
            <a:r>
              <a:rPr lang="en-US" sz="2500" b="1" dirty="0"/>
              <a:t>Case Studies</a:t>
            </a:r>
            <a:r>
              <a:rPr lang="en-US" sz="2500" dirty="0"/>
              <a:t> </a:t>
            </a:r>
          </a:p>
          <a:p>
            <a:r>
              <a:rPr lang="en-US" sz="2500" dirty="0"/>
              <a:t>An analysis of a minimum of one non-OIC (e.g. Unites States) and two OIC Countries (e.g</a:t>
            </a:r>
            <a:r>
              <a:rPr lang="en-US" sz="2500" dirty="0" smtClean="0"/>
              <a:t>.</a:t>
            </a:r>
            <a:r>
              <a:rPr lang="tr-TR" sz="2500" dirty="0" smtClean="0"/>
              <a:t> Senegal </a:t>
            </a:r>
            <a:r>
              <a:rPr lang="tr-TR" sz="2500" dirty="0" err="1" smtClean="0"/>
              <a:t>and</a:t>
            </a:r>
            <a:r>
              <a:rPr lang="en-US" sz="2500" dirty="0" smtClean="0"/>
              <a:t> </a:t>
            </a:r>
            <a:r>
              <a:rPr lang="en-US" sz="2500" dirty="0" err="1" smtClean="0"/>
              <a:t>Türkiy</a:t>
            </a:r>
            <a:r>
              <a:rPr lang="tr-TR" sz="2500" dirty="0" smtClean="0"/>
              <a:t>e</a:t>
            </a:r>
            <a:r>
              <a:rPr lang="en-US" sz="2500" dirty="0" smtClean="0"/>
              <a:t>) </a:t>
            </a:r>
            <a:r>
              <a:rPr lang="en-US" sz="2500" dirty="0"/>
              <a:t>as case studies, based on desk research, will be conducted. </a:t>
            </a:r>
            <a:endParaRPr lang="tr-TR" sz="2500" dirty="0" smtClean="0"/>
          </a:p>
          <a:p>
            <a:r>
              <a:rPr lang="en-US" sz="2500" dirty="0" smtClean="0"/>
              <a:t>These </a:t>
            </a:r>
            <a:r>
              <a:rPr lang="en-US" sz="2500" dirty="0"/>
              <a:t>case studies will address the resilience of family farmers and small-scale producers and cover the topics included in the survey designed. </a:t>
            </a:r>
            <a:endParaRPr lang="tr-TR" sz="2500" dirty="0" smtClean="0"/>
          </a:p>
          <a:p>
            <a:r>
              <a:rPr lang="en-US" sz="2500" dirty="0" smtClean="0"/>
              <a:t>Overall</a:t>
            </a:r>
            <a:r>
              <a:rPr lang="en-US" sz="2500" dirty="0"/>
              <a:t>, linkages will be formed between field-visits and desk-based studies to better form resilience of the family farmers and small-scale producers. 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4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0070C0"/>
                </a:solidFill>
              </a:rPr>
              <a:t>Policy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Recommendations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Financial </a:t>
            </a:r>
            <a:r>
              <a:rPr lang="en-US" sz="2400" dirty="0" smtClean="0"/>
              <a:t>support programs, such as cost share programs, can be established for farmers to accumulate farm capital (e.g. </a:t>
            </a:r>
            <a:r>
              <a:rPr lang="tr-TR" sz="2400" dirty="0" smtClean="0"/>
              <a:t>b</a:t>
            </a:r>
            <a:r>
              <a:rPr lang="en-US" sz="2400" dirty="0" err="1" smtClean="0"/>
              <a:t>uilding</a:t>
            </a:r>
            <a:r>
              <a:rPr lang="en-US" sz="2400" dirty="0" smtClean="0"/>
              <a:t>, equipment, machinery).</a:t>
            </a:r>
          </a:p>
          <a:p>
            <a:r>
              <a:rPr lang="en-US" sz="2400" dirty="0" smtClean="0"/>
              <a:t>Farmers access to arable land can be increased through government support programs, such as rent cost sharing, and long term rental contracts through leasing. </a:t>
            </a:r>
          </a:p>
          <a:p>
            <a:r>
              <a:rPr lang="en-US" sz="2400" dirty="0"/>
              <a:t>Farmers reliance on especially import dependent variable input can be decreased through alternative production systems, such as organic farming.</a:t>
            </a:r>
          </a:p>
          <a:p>
            <a:r>
              <a:rPr lang="en-US" sz="2400" dirty="0"/>
              <a:t>Use of manure instead of import dependent fertilizer can be encouraged through financial support programs.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Project Team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10400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Haluk </a:t>
            </a:r>
            <a:r>
              <a:rPr lang="en-US" sz="2500" dirty="0" err="1" smtClean="0"/>
              <a:t>Gedikoglu</a:t>
            </a:r>
            <a:endParaRPr lang="tr-TR" sz="2500" dirty="0" smtClean="0"/>
          </a:p>
          <a:p>
            <a:pPr lvl="1"/>
            <a:r>
              <a:rPr lang="en-US" sz="2100" dirty="0" smtClean="0"/>
              <a:t>Associate Professor, Agricultural Economist, Konya Food and Agriculture University</a:t>
            </a:r>
            <a:r>
              <a:rPr lang="tr-TR" sz="2100" dirty="0" smtClean="0"/>
              <a:t> &amp; </a:t>
            </a:r>
            <a:r>
              <a:rPr lang="tr-TR" sz="2100" dirty="0" err="1" smtClean="0"/>
              <a:t>University</a:t>
            </a:r>
            <a:r>
              <a:rPr lang="tr-TR" sz="2100" dirty="0" smtClean="0"/>
              <a:t> of </a:t>
            </a:r>
            <a:r>
              <a:rPr lang="tr-TR" sz="2100" dirty="0" err="1" smtClean="0"/>
              <a:t>Missouri</a:t>
            </a:r>
            <a:endParaRPr lang="en-US" sz="2100" dirty="0" smtClean="0"/>
          </a:p>
          <a:p>
            <a:r>
              <a:rPr lang="en-US" sz="2500" dirty="0" err="1" smtClean="0"/>
              <a:t>Sevim</a:t>
            </a:r>
            <a:r>
              <a:rPr lang="en-US" sz="2500" dirty="0" smtClean="0"/>
              <a:t> </a:t>
            </a:r>
            <a:r>
              <a:rPr lang="en-US" sz="2500" dirty="0" err="1" smtClean="0"/>
              <a:t>Seda</a:t>
            </a:r>
            <a:r>
              <a:rPr lang="en-US" sz="2500" dirty="0" smtClean="0"/>
              <a:t> </a:t>
            </a:r>
            <a:r>
              <a:rPr lang="en-US" sz="2500" dirty="0" err="1" smtClean="0"/>
              <a:t>Yamac</a:t>
            </a:r>
            <a:endParaRPr lang="tr-TR" sz="2500" dirty="0" smtClean="0"/>
          </a:p>
          <a:p>
            <a:pPr lvl="1"/>
            <a:r>
              <a:rPr lang="en-US" sz="2100" dirty="0" smtClean="0"/>
              <a:t>Associate Professor, Agricultural Irrigation, Necmettin Erbakan University</a:t>
            </a:r>
          </a:p>
          <a:p>
            <a:r>
              <a:rPr lang="en-US" sz="2500" dirty="0" err="1" smtClean="0"/>
              <a:t>Dilek</a:t>
            </a:r>
            <a:r>
              <a:rPr lang="en-US" sz="2500" dirty="0" smtClean="0"/>
              <a:t> </a:t>
            </a:r>
            <a:r>
              <a:rPr lang="en-US" sz="2500" dirty="0" err="1" smtClean="0"/>
              <a:t>Killi</a:t>
            </a:r>
            <a:endParaRPr lang="tr-TR" sz="2500" dirty="0" smtClean="0"/>
          </a:p>
          <a:p>
            <a:pPr lvl="1"/>
            <a:r>
              <a:rPr lang="en-US" sz="2100" dirty="0" smtClean="0"/>
              <a:t>Assistant </a:t>
            </a:r>
            <a:r>
              <a:rPr lang="en-US" sz="2100" dirty="0" err="1" smtClean="0"/>
              <a:t>Profesor</a:t>
            </a:r>
            <a:r>
              <a:rPr lang="en-US" sz="2100" dirty="0" smtClean="0"/>
              <a:t>, Crop Science, Institute of Sustainable Plant Protection</a:t>
            </a:r>
            <a:r>
              <a:rPr lang="tr-TR" sz="2100" dirty="0" smtClean="0"/>
              <a:t>, </a:t>
            </a:r>
            <a:r>
              <a:rPr lang="tr-TR" sz="2100" dirty="0" err="1"/>
              <a:t>Council</a:t>
            </a:r>
            <a:r>
              <a:rPr lang="tr-TR" sz="2100" dirty="0"/>
              <a:t> of </a:t>
            </a:r>
            <a:r>
              <a:rPr lang="tr-TR" sz="2100" dirty="0" err="1"/>
              <a:t>National</a:t>
            </a:r>
            <a:r>
              <a:rPr lang="tr-TR" sz="2100" dirty="0"/>
              <a:t> </a:t>
            </a:r>
            <a:r>
              <a:rPr lang="tr-TR" sz="2100" dirty="0" err="1"/>
              <a:t>Research-Italy</a:t>
            </a:r>
            <a:r>
              <a:rPr lang="en-US" sz="2100" dirty="0" smtClean="0"/>
              <a:t> </a:t>
            </a:r>
          </a:p>
          <a:p>
            <a:r>
              <a:rPr lang="en-US" sz="2500" dirty="0" smtClean="0"/>
              <a:t>Mohammad </a:t>
            </a:r>
            <a:r>
              <a:rPr lang="en-US" sz="2500" dirty="0" err="1" smtClean="0"/>
              <a:t>Ansarian</a:t>
            </a:r>
            <a:endParaRPr lang="tr-TR" sz="2500" dirty="0" smtClean="0"/>
          </a:p>
          <a:p>
            <a:pPr lvl="1"/>
            <a:r>
              <a:rPr lang="en-US" sz="2100" dirty="0" smtClean="0"/>
              <a:t>Ph.D. Student in Economics, Necmettin Erbakan University 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2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9144000" cy="1828800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Thank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You</a:t>
            </a:r>
            <a:r>
              <a:rPr lang="tr-TR" sz="3200" b="1" dirty="0" smtClean="0"/>
              <a:t>!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24th  MEETING OF THE COMCEC AGRICULTURE WORKING GROUP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Resim 6" descr="C:\Users\malanbay\Desktop\gridsizlikurumsalbeyazfonlu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9070" y="317500"/>
            <a:ext cx="1192530" cy="143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90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Outline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104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Objective of the Study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Defining and Measuring Resilience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Conceptual Framework and Methodology</a:t>
            </a:r>
          </a:p>
          <a:p>
            <a:pPr lvl="1">
              <a:lnSpc>
                <a:spcPct val="150000"/>
              </a:lnSpc>
            </a:pPr>
            <a:r>
              <a:rPr lang="en-US" sz="2100" dirty="0" smtClean="0"/>
              <a:t>Club Convergence</a:t>
            </a:r>
          </a:p>
          <a:p>
            <a:pPr lvl="1">
              <a:lnSpc>
                <a:spcPct val="150000"/>
              </a:lnSpc>
            </a:pPr>
            <a:r>
              <a:rPr lang="en-US" sz="2100" dirty="0" smtClean="0"/>
              <a:t>Regression Analysis</a:t>
            </a:r>
          </a:p>
          <a:p>
            <a:pPr lvl="1">
              <a:lnSpc>
                <a:spcPct val="150000"/>
              </a:lnSpc>
            </a:pPr>
            <a:r>
              <a:rPr lang="en-US" sz="2100" dirty="0" smtClean="0"/>
              <a:t>Principal Component Analysis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Data Collection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Policy Recommendations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Objective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The objective of this study is to</a:t>
            </a:r>
            <a:r>
              <a:rPr lang="tr-TR" sz="2500" dirty="0" smtClean="0"/>
              <a:t> </a:t>
            </a:r>
            <a:r>
              <a:rPr lang="tr-TR" sz="2500" dirty="0" err="1" smtClean="0"/>
              <a:t>measure</a:t>
            </a:r>
            <a:r>
              <a:rPr lang="en-US" sz="2500" dirty="0" smtClean="0"/>
              <a:t> the resilience and identify the factors that influence the resilience of the family farms and small-scale producers in the OIC member countries. </a:t>
            </a:r>
            <a:endParaRPr lang="tr-TR" sz="2500" dirty="0" smtClean="0"/>
          </a:p>
          <a:p>
            <a:pPr>
              <a:lnSpc>
                <a:spcPct val="150000"/>
              </a:lnSpc>
            </a:pPr>
            <a:r>
              <a:rPr lang="en-US" sz="2500" dirty="0" smtClean="0"/>
              <a:t>With the identified factors policy recommendations will be provided to strengthening the resilience of the family farmers and small-scale producers.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Resilience is defined as the capacity of the farmers to continue to produce agricultural products in the face of negative external shocks. </a:t>
            </a:r>
          </a:p>
          <a:p>
            <a:r>
              <a:rPr lang="en-US" sz="2500" dirty="0" smtClean="0"/>
              <a:t>We measure the continuation of agricultural production with total value of agricultural products produced and the</a:t>
            </a:r>
            <a:r>
              <a:rPr lang="tr-TR" sz="2500" dirty="0" smtClean="0"/>
              <a:t> </a:t>
            </a:r>
            <a:r>
              <a:rPr lang="tr-TR" sz="2500" dirty="0" err="1" smtClean="0"/>
              <a:t>value</a:t>
            </a:r>
            <a:r>
              <a:rPr lang="tr-TR" sz="2500" dirty="0" smtClean="0"/>
              <a:t> of </a:t>
            </a:r>
            <a:r>
              <a:rPr lang="tr-TR" sz="2500" dirty="0" err="1" smtClean="0"/>
              <a:t>agricultural</a:t>
            </a:r>
            <a:r>
              <a:rPr lang="tr-TR" sz="2500" dirty="0" smtClean="0"/>
              <a:t> </a:t>
            </a:r>
            <a:r>
              <a:rPr lang="tr-TR" sz="2500" dirty="0" err="1" smtClean="0"/>
              <a:t>production</a:t>
            </a:r>
            <a:r>
              <a:rPr lang="en-US" sz="2500" dirty="0" smtClean="0"/>
              <a:t> per hectare at the national level. </a:t>
            </a:r>
          </a:p>
          <a:p>
            <a:r>
              <a:rPr lang="en-US" sz="2500" dirty="0" smtClean="0"/>
              <a:t>We specifically use the yearly percentage change of total value of agricultural production and the yearly percentage change of </a:t>
            </a:r>
            <a:r>
              <a:rPr lang="tr-TR" sz="2500" dirty="0" err="1" smtClean="0"/>
              <a:t>value</a:t>
            </a:r>
            <a:r>
              <a:rPr lang="tr-TR" sz="2500" dirty="0" smtClean="0"/>
              <a:t> of </a:t>
            </a:r>
            <a:r>
              <a:rPr lang="tr-TR" sz="2500" dirty="0" err="1" smtClean="0"/>
              <a:t>the</a:t>
            </a:r>
            <a:r>
              <a:rPr lang="tr-TR" sz="2500" dirty="0" smtClean="0"/>
              <a:t> </a:t>
            </a:r>
            <a:r>
              <a:rPr lang="tr-TR" sz="2500" dirty="0" err="1" smtClean="0"/>
              <a:t>agricultural</a:t>
            </a:r>
            <a:r>
              <a:rPr lang="tr-TR" sz="2500" dirty="0" smtClean="0"/>
              <a:t> </a:t>
            </a:r>
            <a:r>
              <a:rPr lang="tr-TR" sz="2500" dirty="0" err="1" smtClean="0"/>
              <a:t>production</a:t>
            </a:r>
            <a:r>
              <a:rPr lang="en-US" sz="2500" dirty="0" smtClean="0"/>
              <a:t> per hectare to see if the system is resilient.</a:t>
            </a:r>
          </a:p>
          <a:p>
            <a:r>
              <a:rPr lang="en-US" sz="2500" dirty="0" smtClean="0"/>
              <a:t>Non-negative changes in the face of shocks imply resilience.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tr-TR" sz="2500" dirty="0" smtClean="0">
                    <a:solidFill>
                      <a:schemeClr val="tx1"/>
                    </a:solidFill>
                  </a:rPr>
                  <a:t>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smtClean="0"/>
                  <a:t>in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the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Value of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Agricultural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Production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tr-T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tr-TR" sz="25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tr-TR" sz="2500" b="0" i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tr-TR" sz="2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:1960,..,2023</m:t>
                    </m:r>
                  </m:oMath>
                </a14:m>
                <a:endParaRPr lang="tr-TR" sz="2500" b="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/>
                  <a:t>% </a:t>
                </a:r>
                <a:r>
                  <a:rPr lang="tr-TR" sz="2500" dirty="0" err="1"/>
                  <a:t>Change</a:t>
                </a:r>
                <a:r>
                  <a:rPr lang="tr-TR" sz="2500" dirty="0"/>
                  <a:t> </a:t>
                </a:r>
                <a:r>
                  <a:rPr lang="tr-TR" sz="2500" dirty="0" smtClean="0"/>
                  <a:t>in </a:t>
                </a:r>
                <a:r>
                  <a:rPr lang="tr-TR" sz="2500" dirty="0" err="1"/>
                  <a:t>the</a:t>
                </a:r>
                <a:r>
                  <a:rPr lang="tr-TR" sz="2500" dirty="0"/>
                  <a:t> Value of </a:t>
                </a:r>
                <a:r>
                  <a:rPr lang="tr-TR" sz="2500" dirty="0" err="1"/>
                  <a:t>Agricultural</a:t>
                </a:r>
                <a:r>
                  <a:rPr lang="tr-TR" sz="2500" dirty="0"/>
                  <a:t> </a:t>
                </a:r>
                <a:r>
                  <a:rPr lang="tr-TR" sz="2500" dirty="0" err="1" smtClean="0"/>
                  <a:t>Production</a:t>
                </a:r>
                <a:r>
                  <a:rPr lang="tr-TR" sz="2500" dirty="0" smtClean="0"/>
                  <a:t> </a:t>
                </a:r>
                <a:r>
                  <a:rPr lang="tr-TR" sz="2500" dirty="0" err="1" smtClean="0"/>
                  <a:t>per</a:t>
                </a:r>
                <a:r>
                  <a:rPr lang="tr-TR" sz="2500" dirty="0" smtClean="0"/>
                  <a:t> </a:t>
                </a:r>
                <a:r>
                  <a:rPr lang="tr-TR" sz="2500" dirty="0" err="1" smtClean="0"/>
                  <a:t>Hectare</a:t>
                </a:r>
                <a:r>
                  <a:rPr lang="tr-TR" sz="2500" dirty="0" smtClean="0"/>
                  <a:t> </a:t>
                </a:r>
                <a:r>
                  <a:rPr lang="tr-TR" sz="25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tr-TR" sz="25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5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5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tr-TR" sz="2500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tr-TR" sz="250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err="1" smtClean="0">
                    <a:solidFill>
                      <a:schemeClr val="tx1"/>
                    </a:solidFill>
                  </a:rPr>
                  <a:t>Positive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Resilient</a:t>
                </a:r>
                <a:endParaRPr lang="tr-TR" sz="25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smtClean="0">
                    <a:solidFill>
                      <a:schemeClr val="tx1"/>
                    </a:solidFill>
                  </a:rPr>
                  <a:t>Zero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Resilient</a:t>
                </a:r>
                <a:endParaRPr lang="tr-TR" sz="25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tr-TR" sz="2500" dirty="0" err="1" smtClean="0">
                    <a:solidFill>
                      <a:schemeClr val="tx1"/>
                    </a:solidFill>
                  </a:rPr>
                  <a:t>Negative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%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Change</a:t>
                </a:r>
                <a:r>
                  <a:rPr lang="tr-TR" sz="2500" dirty="0" smtClean="0">
                    <a:solidFill>
                      <a:schemeClr val="tx1"/>
                    </a:solidFill>
                  </a:rPr>
                  <a:t> -&gt; </a:t>
                </a:r>
                <a:r>
                  <a:rPr lang="tr-TR" sz="2500" dirty="0" err="1" smtClean="0">
                    <a:solidFill>
                      <a:schemeClr val="tx1"/>
                    </a:solidFill>
                  </a:rPr>
                  <a:t>Non-resilient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 smtClean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 smtClean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0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8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90687"/>
            <a:ext cx="65532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Resilience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81" y="1666345"/>
            <a:ext cx="6624637" cy="482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70C0"/>
                </a:solidFill>
              </a:rPr>
              <a:t>Conceptual Framework </a:t>
            </a:r>
            <a:r>
              <a:rPr lang="en-US" sz="3600" b="1" dirty="0" smtClean="0">
                <a:solidFill>
                  <a:srgbClr val="0070C0"/>
                </a:solidFill>
              </a:rPr>
              <a:t>and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Methodology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Convergence Analysis and Club Convergence</a:t>
            </a:r>
          </a:p>
          <a:p>
            <a:pPr lvl="1"/>
            <a:r>
              <a:rPr lang="en-US" sz="2000" dirty="0" smtClean="0"/>
              <a:t>We will be using club convergence to identify the sub-group of countries with similarities.</a:t>
            </a:r>
          </a:p>
          <a:p>
            <a:pPr lvl="1"/>
            <a:r>
              <a:rPr lang="en-US" sz="2000" dirty="0" smtClean="0"/>
              <a:t>This will allow us to classify countries with higher level of resilience to lower level of resilience.</a:t>
            </a:r>
          </a:p>
          <a:p>
            <a:r>
              <a:rPr lang="en-US" sz="2400" b="1" dirty="0" smtClean="0"/>
              <a:t>Regression Analysis</a:t>
            </a:r>
          </a:p>
          <a:p>
            <a:pPr lvl="1"/>
            <a:r>
              <a:rPr lang="en-US" sz="2000" dirty="0" smtClean="0"/>
              <a:t>We will be using regression analysis to determine the factors that have influence on resilience of countries.</a:t>
            </a:r>
          </a:p>
          <a:p>
            <a:r>
              <a:rPr lang="en-US" sz="2400" b="1" dirty="0" smtClean="0"/>
              <a:t>Principal Component Analysis</a:t>
            </a:r>
          </a:p>
          <a:p>
            <a:pPr lvl="1"/>
            <a:r>
              <a:rPr lang="en-US" sz="2000" dirty="0" smtClean="0"/>
              <a:t>We will also use principal component analysis for the highly correlated factors to determine </a:t>
            </a:r>
            <a:r>
              <a:rPr lang="en-US" sz="2000" dirty="0" smtClean="0"/>
              <a:t>those </a:t>
            </a:r>
            <a:r>
              <a:rPr lang="en-US" sz="2000" dirty="0" smtClean="0"/>
              <a:t>that have high influence on the resilience capacity of a country. </a:t>
            </a:r>
          </a:p>
          <a:p>
            <a:pPr lvl="1"/>
            <a:r>
              <a:rPr lang="en-US" sz="2000" dirty="0" smtClean="0"/>
              <a:t>We will also look at the sub-groups of these factors.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lvl="0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12236</TotalTime>
  <Words>1267</Words>
  <Application>Microsoft Office PowerPoint</Application>
  <PresentationFormat>Ekran Gösterisi (4:3)</PresentationFormat>
  <Paragraphs>229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Office Theme</vt:lpstr>
      <vt:lpstr>Strengthening the Resilience of Family Farmers and Small-scale Producers in the Agriculture and Food Sector in OIC Member Countries</vt:lpstr>
      <vt:lpstr>Project Team</vt:lpstr>
      <vt:lpstr>Outline</vt:lpstr>
      <vt:lpstr>Objective</vt:lpstr>
      <vt:lpstr>Resilience</vt:lpstr>
      <vt:lpstr>Resilience</vt:lpstr>
      <vt:lpstr>Resilience</vt:lpstr>
      <vt:lpstr>Resilience </vt:lpstr>
      <vt:lpstr>Conceptual Framework and Methodology</vt:lpstr>
      <vt:lpstr>Regression Analysis</vt:lpstr>
      <vt:lpstr>Regression Analysis </vt:lpstr>
      <vt:lpstr>Principal Component Analysis</vt:lpstr>
      <vt:lpstr>Regression Analysis &amp; Principal Component Analysis</vt:lpstr>
      <vt:lpstr>Regression Analysis </vt:lpstr>
      <vt:lpstr>Data Collection</vt:lpstr>
      <vt:lpstr>Data Collection</vt:lpstr>
      <vt:lpstr>Data Collection</vt:lpstr>
      <vt:lpstr>Data Collection</vt:lpstr>
      <vt:lpstr>Policy Recommendations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Disadoption of Conservation Practices: Cases of Injecting Manure and  Soil Testing</dc:title>
  <dc:creator>user1</dc:creator>
  <cp:lastModifiedBy>Microsoft hesabı</cp:lastModifiedBy>
  <cp:revision>476</cp:revision>
  <dcterms:created xsi:type="dcterms:W3CDTF">2015-06-14T08:56:54Z</dcterms:created>
  <dcterms:modified xsi:type="dcterms:W3CDTF">2025-04-22T07:44:23Z</dcterms:modified>
</cp:coreProperties>
</file>